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Lst>
  <p:notesMasterIdLst>
    <p:notesMasterId r:id="rId24"/>
  </p:notesMasterIdLst>
  <p:handoutMasterIdLst>
    <p:handoutMasterId r:id="rId25"/>
  </p:handoutMasterIdLst>
  <p:sldIdLst>
    <p:sldId id="257" r:id="rId4"/>
    <p:sldId id="263" r:id="rId5"/>
    <p:sldId id="265" r:id="rId6"/>
    <p:sldId id="485" r:id="rId7"/>
    <p:sldId id="269" r:id="rId8"/>
    <p:sldId id="270" r:id="rId9"/>
    <p:sldId id="274" r:id="rId10"/>
    <p:sldId id="275" r:id="rId11"/>
    <p:sldId id="277" r:id="rId12"/>
    <p:sldId id="279" r:id="rId13"/>
    <p:sldId id="281" r:id="rId14"/>
    <p:sldId id="482" r:id="rId15"/>
    <p:sldId id="483" r:id="rId16"/>
    <p:sldId id="286" r:id="rId17"/>
    <p:sldId id="271" r:id="rId18"/>
    <p:sldId id="488" r:id="rId19"/>
    <p:sldId id="292" r:id="rId20"/>
    <p:sldId id="486" r:id="rId21"/>
    <p:sldId id="487" r:id="rId22"/>
    <p:sldId id="294" r:id="rId23"/>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A48E"/>
    <a:srgbClr val="F50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lang="fr-FR"/>
          </a:p>
        </p:txBody>
      </p:sp>
      <p:sp>
        <p:nvSpPr>
          <p:cNvPr id="3" name="Espace réservé de la date 2"/>
          <p:cNvSpPr>
            <a:spLocks noGrp="1"/>
          </p:cNvSpPr>
          <p:nvPr>
            <p:ph type="dt" sz="quarter" idx="1"/>
          </p:nvPr>
        </p:nvSpPr>
        <p:spPr>
          <a:xfrm>
            <a:off x="3850444" y="0"/>
            <a:ext cx="2945659" cy="498056"/>
          </a:xfrm>
          <a:prstGeom prst="rect">
            <a:avLst/>
          </a:prstGeom>
        </p:spPr>
        <p:txBody>
          <a:bodyPr vert="horz" lIns="91432" tIns="45716" rIns="91432" bIns="45716" rtlCol="0"/>
          <a:lstStyle>
            <a:lvl1pPr algn="r">
              <a:defRPr sz="1200"/>
            </a:lvl1pPr>
          </a:lstStyle>
          <a:p>
            <a:fld id="{238F4035-4707-42C7-B078-561835129491}" type="datetimeFigureOut">
              <a:rPr lang="fr-FR" smtClean="0"/>
              <a:t>22/09/2025</a:t>
            </a:fld>
            <a:endParaRPr lang="fr-FR"/>
          </a:p>
        </p:txBody>
      </p:sp>
      <p:sp>
        <p:nvSpPr>
          <p:cNvPr id="4" name="Espace réservé du pied de page 3"/>
          <p:cNvSpPr>
            <a:spLocks noGrp="1"/>
          </p:cNvSpPr>
          <p:nvPr>
            <p:ph type="ftr" sz="quarter" idx="2"/>
          </p:nvPr>
        </p:nvSpPr>
        <p:spPr>
          <a:xfrm>
            <a:off x="1" y="9428585"/>
            <a:ext cx="2945659" cy="498055"/>
          </a:xfrm>
          <a:prstGeom prst="rect">
            <a:avLst/>
          </a:prstGeom>
        </p:spPr>
        <p:txBody>
          <a:bodyPr vert="horz" lIns="91432" tIns="45716" rIns="91432" bIns="4571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428585"/>
            <a:ext cx="2945659" cy="498055"/>
          </a:xfrm>
          <a:prstGeom prst="rect">
            <a:avLst/>
          </a:prstGeom>
        </p:spPr>
        <p:txBody>
          <a:bodyPr vert="horz" lIns="91432" tIns="45716" rIns="91432" bIns="45716" rtlCol="0" anchor="b"/>
          <a:lstStyle>
            <a:lvl1pPr algn="r">
              <a:defRPr sz="1200"/>
            </a:lvl1pPr>
          </a:lstStyle>
          <a:p>
            <a:fld id="{872F020D-1383-489A-8F95-6105D1EF9863}" type="slidenum">
              <a:rPr lang="fr-FR" smtClean="0"/>
              <a:t>‹N°›</a:t>
            </a:fld>
            <a:endParaRPr lang="fr-FR"/>
          </a:p>
        </p:txBody>
      </p:sp>
    </p:spTree>
    <p:extLst>
      <p:ext uri="{BB962C8B-B14F-4D97-AF65-F5344CB8AC3E}">
        <p14:creationId xmlns:p14="http://schemas.microsoft.com/office/powerpoint/2010/main" val="2654681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fr-FR"/>
          </a:p>
        </p:txBody>
      </p:sp>
      <p:sp>
        <p:nvSpPr>
          <p:cNvPr id="3" name="Espace réservé de la date 2"/>
          <p:cNvSpPr>
            <a:spLocks noGrp="1"/>
          </p:cNvSpPr>
          <p:nvPr>
            <p:ph type="dt" idx="1"/>
          </p:nvPr>
        </p:nvSpPr>
        <p:spPr>
          <a:xfrm>
            <a:off x="3849689" y="0"/>
            <a:ext cx="2946400" cy="496888"/>
          </a:xfrm>
          <a:prstGeom prst="rect">
            <a:avLst/>
          </a:prstGeom>
        </p:spPr>
        <p:txBody>
          <a:bodyPr vert="horz" lIns="91432" tIns="45716" rIns="91432" bIns="45716" rtlCol="0"/>
          <a:lstStyle>
            <a:lvl1pPr algn="r">
              <a:defRPr sz="1200"/>
            </a:lvl1pPr>
          </a:lstStyle>
          <a:p>
            <a:fld id="{EDC9F380-BD29-493F-B4DD-CF1914D7673A}" type="datetimeFigureOut">
              <a:rPr lang="fr-FR" smtClean="0"/>
              <a:t>22/09/2025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2" tIns="45716" rIns="91432" bIns="45716" rtlCol="0" anchor="ctr"/>
          <a:lstStyle/>
          <a:p>
            <a:endParaRPr lang="fr-FR"/>
          </a:p>
        </p:txBody>
      </p:sp>
      <p:sp>
        <p:nvSpPr>
          <p:cNvPr id="5" name="Espace réservé des notes 4"/>
          <p:cNvSpPr>
            <a:spLocks noGrp="1"/>
          </p:cNvSpPr>
          <p:nvPr>
            <p:ph type="body" sz="quarter" idx="3"/>
          </p:nvPr>
        </p:nvSpPr>
        <p:spPr>
          <a:xfrm>
            <a:off x="679451" y="4776788"/>
            <a:ext cx="5438775" cy="3908425"/>
          </a:xfrm>
          <a:prstGeom prst="rect">
            <a:avLst/>
          </a:prstGeom>
        </p:spPr>
        <p:txBody>
          <a:bodyPr vert="horz" lIns="91432" tIns="45716" rIns="91432" bIns="45716"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32" tIns="45716" rIns="91432" bIns="4571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9" y="9429750"/>
            <a:ext cx="2946400" cy="496888"/>
          </a:xfrm>
          <a:prstGeom prst="rect">
            <a:avLst/>
          </a:prstGeom>
        </p:spPr>
        <p:txBody>
          <a:bodyPr vert="horz" lIns="91432" tIns="45716" rIns="91432" bIns="45716" rtlCol="0" anchor="b"/>
          <a:lstStyle>
            <a:lvl1pPr algn="r">
              <a:defRPr sz="1200"/>
            </a:lvl1pPr>
          </a:lstStyle>
          <a:p>
            <a:fld id="{77FAF48E-E71A-45E1-B3BF-DBFB73DAF41F}" type="slidenum">
              <a:rPr lang="fr-FR" smtClean="0"/>
              <a:t>‹N°›</a:t>
            </a:fld>
            <a:endParaRPr lang="fr-FR"/>
          </a:p>
        </p:txBody>
      </p:sp>
    </p:spTree>
    <p:extLst>
      <p:ext uri="{BB962C8B-B14F-4D97-AF65-F5344CB8AC3E}">
        <p14:creationId xmlns:p14="http://schemas.microsoft.com/office/powerpoint/2010/main" val="516981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87799C8C-9C18-4C41-954B-B75C67144758}" type="slidenum">
              <a:rPr lang="fr-FR" altLang="fr-FR"/>
              <a:pPr>
                <a:defRPr/>
              </a:pPr>
              <a:t>‹N°›</a:t>
            </a:fld>
            <a:endParaRPr lang="fr-FR" altLang="fr-FR"/>
          </a:p>
        </p:txBody>
      </p:sp>
    </p:spTree>
    <p:extLst>
      <p:ext uri="{BB962C8B-B14F-4D97-AF65-F5344CB8AC3E}">
        <p14:creationId xmlns:p14="http://schemas.microsoft.com/office/powerpoint/2010/main" val="309421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C69C26CF-FE4B-4B36-8AB7-2F14D5B32F2D}" type="slidenum">
              <a:rPr lang="fr-FR" altLang="fr-FR"/>
              <a:pPr>
                <a:defRPr/>
              </a:pPr>
              <a:t>‹N°›</a:t>
            </a:fld>
            <a:endParaRPr lang="fr-FR" altLang="fr-FR"/>
          </a:p>
        </p:txBody>
      </p:sp>
    </p:spTree>
    <p:extLst>
      <p:ext uri="{BB962C8B-B14F-4D97-AF65-F5344CB8AC3E}">
        <p14:creationId xmlns:p14="http://schemas.microsoft.com/office/powerpoint/2010/main" val="3151136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413C97D9-FB87-4599-93A5-EA9E67E79ED0}" type="slidenum">
              <a:rPr lang="fr-FR" altLang="fr-FR"/>
              <a:pPr>
                <a:defRPr/>
              </a:pPr>
              <a:t>‹N°›</a:t>
            </a:fld>
            <a:endParaRPr lang="fr-FR" altLang="fr-FR"/>
          </a:p>
        </p:txBody>
      </p:sp>
    </p:spTree>
    <p:extLst>
      <p:ext uri="{BB962C8B-B14F-4D97-AF65-F5344CB8AC3E}">
        <p14:creationId xmlns:p14="http://schemas.microsoft.com/office/powerpoint/2010/main" val="1321659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609600" y="274638"/>
            <a:ext cx="10972800" cy="1143000"/>
          </a:xfrm>
        </p:spPr>
        <p:txBody>
          <a:bodyPr/>
          <a:lstStyle/>
          <a:p>
            <a:r>
              <a:rPr lang="fr-FR"/>
              <a:t>Modifiez le style du titre</a:t>
            </a:r>
          </a:p>
        </p:txBody>
      </p:sp>
      <p:sp>
        <p:nvSpPr>
          <p:cNvPr id="3" name="Espace réservé du contenu 2"/>
          <p:cNvSpPr>
            <a:spLocks noGrp="1"/>
          </p:cNvSpPr>
          <p:nvPr>
            <p:ph sz="quarter" idx="1"/>
          </p:nvPr>
        </p:nvSpPr>
        <p:spPr>
          <a:xfrm>
            <a:off x="609600" y="1600200"/>
            <a:ext cx="5384800" cy="21859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197600" y="1600200"/>
            <a:ext cx="5384800" cy="21859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609600" y="3938589"/>
            <a:ext cx="5384800" cy="21875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6197600" y="3938589"/>
            <a:ext cx="5384800" cy="21875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p:cNvSpPr>
            <a:spLocks noGrp="1" noChangeArrowheads="1"/>
          </p:cNvSpPr>
          <p:nvPr>
            <p:ph type="sldNum" sz="quarter" idx="12"/>
          </p:nvPr>
        </p:nvSpPr>
        <p:spPr>
          <a:ln/>
        </p:spPr>
        <p:txBody>
          <a:bodyPr/>
          <a:lstStyle>
            <a:lvl1pPr>
              <a:defRPr/>
            </a:lvl1pPr>
          </a:lstStyle>
          <a:p>
            <a:pPr>
              <a:defRPr/>
            </a:pPr>
            <a:fld id="{4182CB98-30C4-4934-B782-84D657DF89D8}" type="slidenum">
              <a:rPr lang="fr-FR" altLang="fr-FR"/>
              <a:pPr>
                <a:defRPr/>
              </a:pPr>
              <a:t>‹N°›</a:t>
            </a:fld>
            <a:endParaRPr lang="fr-FR" altLang="fr-FR"/>
          </a:p>
        </p:txBody>
      </p:sp>
    </p:spTree>
    <p:extLst>
      <p:ext uri="{BB962C8B-B14F-4D97-AF65-F5344CB8AC3E}">
        <p14:creationId xmlns:p14="http://schemas.microsoft.com/office/powerpoint/2010/main" val="3239462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029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4" name="Groupe 6"/>
          <p:cNvGrpSpPr>
            <a:grpSpLocks/>
          </p:cNvGrpSpPr>
          <p:nvPr userDrawn="1"/>
        </p:nvGrpSpPr>
        <p:grpSpPr bwMode="auto">
          <a:xfrm>
            <a:off x="508000" y="0"/>
            <a:ext cx="11684000" cy="6877050"/>
            <a:chOff x="380504" y="0"/>
            <a:chExt cx="8763493" cy="6877055"/>
          </a:xfrm>
        </p:grpSpPr>
        <p:pic>
          <p:nvPicPr>
            <p:cNvPr id="5" name="Image 7" descr="LOGO_UGA_VO_RV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863" y="0"/>
              <a:ext cx="1294537" cy="83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p:cNvPicPr preferRelativeResize="0">
              <a:picLocks/>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450827" y="3183885"/>
              <a:ext cx="366415" cy="7019925"/>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0504" y="0"/>
              <a:ext cx="1628867" cy="347663"/>
            </a:xfrm>
            <a:prstGeom prst="rect">
              <a:avLst/>
            </a:prstGeom>
            <a:solidFill>
              <a:srgbClr val="E30613"/>
            </a:solidFill>
            <a:ln>
              <a:solidFill>
                <a:srgbClr val="E30613"/>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solidFill>
                  <a:prstClr val="white"/>
                </a:solidFill>
              </a:endParaRPr>
            </a:p>
          </p:txBody>
        </p:sp>
        <p:sp>
          <p:nvSpPr>
            <p:cNvPr id="8" name="Rectangle 7"/>
            <p:cNvSpPr/>
            <p:nvPr/>
          </p:nvSpPr>
          <p:spPr>
            <a:xfrm>
              <a:off x="380504" y="6510343"/>
              <a:ext cx="1628867" cy="347662"/>
            </a:xfrm>
            <a:prstGeom prst="rect">
              <a:avLst/>
            </a:prstGeom>
            <a:solidFill>
              <a:srgbClr val="E30613"/>
            </a:solidFill>
            <a:ln>
              <a:solidFill>
                <a:srgbClr val="E30613"/>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solidFill>
                  <a:prstClr val="white"/>
                </a:solidFill>
              </a:endParaRPr>
            </a:p>
          </p:txBody>
        </p:sp>
        <p:sp>
          <p:nvSpPr>
            <p:cNvPr id="9" name="Rectangle 8"/>
            <p:cNvSpPr/>
            <p:nvPr/>
          </p:nvSpPr>
          <p:spPr>
            <a:xfrm>
              <a:off x="380504" y="1585914"/>
              <a:ext cx="457226" cy="76200"/>
            </a:xfrm>
            <a:prstGeom prst="rect">
              <a:avLst/>
            </a:prstGeom>
            <a:solidFill>
              <a:srgbClr val="E30613"/>
            </a:solidFill>
            <a:ln>
              <a:solidFill>
                <a:srgbClr val="E30613"/>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solidFill>
                  <a:prstClr val="white"/>
                </a:solidFill>
              </a:endParaRPr>
            </a:p>
          </p:txBody>
        </p:sp>
      </p:grpSp>
      <p:sp>
        <p:nvSpPr>
          <p:cNvPr id="26" name="Titre 1"/>
          <p:cNvSpPr>
            <a:spLocks noGrp="1"/>
          </p:cNvSpPr>
          <p:nvPr>
            <p:ph type="ctrTitle"/>
          </p:nvPr>
        </p:nvSpPr>
        <p:spPr>
          <a:xfrm>
            <a:off x="507339" y="446807"/>
            <a:ext cx="10363200" cy="1139409"/>
          </a:xfrm>
        </p:spPr>
        <p:txBody>
          <a:bodyPr>
            <a:normAutofit/>
          </a:bodyPr>
          <a:lstStyle>
            <a:lvl1pPr algn="l">
              <a:defRPr sz="2800" b="1">
                <a:solidFill>
                  <a:srgbClr val="E30613"/>
                </a:solidFill>
                <a:latin typeface="Arial" pitchFamily="34" charset="0"/>
                <a:cs typeface="Arial" pitchFamily="34" charset="0"/>
              </a:defRPr>
            </a:lvl1pPr>
          </a:lstStyle>
          <a:p>
            <a:r>
              <a:rPr lang="fr-FR" dirty="0"/>
              <a:t>Cliquez et modifiez le titre</a:t>
            </a:r>
          </a:p>
        </p:txBody>
      </p:sp>
      <p:sp>
        <p:nvSpPr>
          <p:cNvPr id="27" name="Sous-titre 2"/>
          <p:cNvSpPr>
            <a:spLocks noGrp="1"/>
          </p:cNvSpPr>
          <p:nvPr>
            <p:ph type="subTitle" idx="1"/>
          </p:nvPr>
        </p:nvSpPr>
        <p:spPr>
          <a:xfrm>
            <a:off x="477815" y="1988840"/>
            <a:ext cx="8534400" cy="1752600"/>
          </a:xfrm>
        </p:spPr>
        <p:txBody>
          <a:bodyPr>
            <a:normAutofit/>
          </a:bodyPr>
          <a:lstStyle>
            <a:lvl1pPr marL="0" indent="0" algn="l">
              <a:buNone/>
              <a:defRPr sz="2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10" name="Espace réservé du pied de page 23"/>
          <p:cNvSpPr>
            <a:spLocks noGrp="1"/>
          </p:cNvSpPr>
          <p:nvPr>
            <p:ph type="ftr" sz="quarter" idx="10"/>
          </p:nvPr>
        </p:nvSpPr>
        <p:spPr>
          <a:xfrm>
            <a:off x="8331200" y="6510339"/>
            <a:ext cx="3860800" cy="365125"/>
          </a:xfrm>
        </p:spPr>
        <p:txBody>
          <a:bodyPr/>
          <a:lstStyle>
            <a:lvl1pPr algn="r" fontAlgn="base">
              <a:spcBef>
                <a:spcPct val="0"/>
              </a:spcBef>
              <a:spcAft>
                <a:spcPct val="0"/>
              </a:spcAft>
              <a:defRPr>
                <a:solidFill>
                  <a:prstClr val="white"/>
                </a:solidFill>
                <a:latin typeface="Arial" pitchFamily="34" charset="0"/>
                <a:cs typeface="Arial" pitchFamily="34" charset="0"/>
              </a:defRPr>
            </a:lvl1pPr>
          </a:lstStyle>
          <a:p>
            <a:pPr>
              <a:defRPr/>
            </a:pPr>
            <a:r>
              <a:rPr lang="fr-FR"/>
              <a:t>Partir étudier à l’étranger</a:t>
            </a:r>
          </a:p>
        </p:txBody>
      </p:sp>
      <p:sp>
        <p:nvSpPr>
          <p:cNvPr id="11" name="Espace réservé du numéro de diapositive 5"/>
          <p:cNvSpPr>
            <a:spLocks noGrp="1"/>
          </p:cNvSpPr>
          <p:nvPr>
            <p:ph type="sldNum" sz="quarter" idx="11"/>
          </p:nvPr>
        </p:nvSpPr>
        <p:spPr>
          <a:xfrm>
            <a:off x="1515533" y="6518276"/>
            <a:ext cx="1219200" cy="365125"/>
          </a:xfrm>
        </p:spPr>
        <p:txBody>
          <a:bodyPr/>
          <a:lstStyle>
            <a:lvl1pPr>
              <a:defRPr>
                <a:solidFill>
                  <a:srgbClr val="FFFFFF"/>
                </a:solidFill>
                <a:latin typeface="Arial" panose="020B0604020202020204" pitchFamily="34" charset="0"/>
              </a:defRPr>
            </a:lvl1pPr>
          </a:lstStyle>
          <a:p>
            <a:pPr>
              <a:defRPr/>
            </a:pPr>
            <a:fld id="{94DB2538-79E9-4B7B-A3E2-FD1C8C7EB6F8}" type="slidenum">
              <a:rPr lang="fr-FR" altLang="fr-FR"/>
              <a:pPr>
                <a:defRPr/>
              </a:pPr>
              <a:t>‹N°›</a:t>
            </a:fld>
            <a:endParaRPr lang="fr-FR" altLang="fr-FR"/>
          </a:p>
        </p:txBody>
      </p:sp>
    </p:spTree>
    <p:extLst>
      <p:ext uri="{BB962C8B-B14F-4D97-AF65-F5344CB8AC3E}">
        <p14:creationId xmlns:p14="http://schemas.microsoft.com/office/powerpoint/2010/main" val="1427386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grpSp>
        <p:nvGrpSpPr>
          <p:cNvPr id="4" name="Groupe 6"/>
          <p:cNvGrpSpPr>
            <a:grpSpLocks/>
          </p:cNvGrpSpPr>
          <p:nvPr userDrawn="1"/>
        </p:nvGrpSpPr>
        <p:grpSpPr bwMode="auto">
          <a:xfrm>
            <a:off x="508000" y="0"/>
            <a:ext cx="11684000" cy="6877050"/>
            <a:chOff x="380504" y="0"/>
            <a:chExt cx="8763493" cy="6877055"/>
          </a:xfrm>
        </p:grpSpPr>
        <p:pic>
          <p:nvPicPr>
            <p:cNvPr id="5" name="Image 7" descr="LOGO_UGA_VO_RV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863" y="0"/>
              <a:ext cx="1294537" cy="83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8"/>
            <p:cNvPicPr preferRelativeResize="0">
              <a:picLocks/>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450827" y="3183885"/>
              <a:ext cx="366415" cy="7019925"/>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0504" y="0"/>
              <a:ext cx="1628867" cy="347663"/>
            </a:xfrm>
            <a:prstGeom prst="rect">
              <a:avLst/>
            </a:prstGeom>
            <a:solidFill>
              <a:srgbClr val="E30613"/>
            </a:solidFill>
            <a:ln>
              <a:solidFill>
                <a:srgbClr val="E30613"/>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solidFill>
                  <a:prstClr val="white"/>
                </a:solidFill>
              </a:endParaRPr>
            </a:p>
          </p:txBody>
        </p:sp>
        <p:sp>
          <p:nvSpPr>
            <p:cNvPr id="8" name="Rectangle 7"/>
            <p:cNvSpPr/>
            <p:nvPr/>
          </p:nvSpPr>
          <p:spPr>
            <a:xfrm>
              <a:off x="380504" y="6510343"/>
              <a:ext cx="1628867" cy="347662"/>
            </a:xfrm>
            <a:prstGeom prst="rect">
              <a:avLst/>
            </a:prstGeom>
            <a:solidFill>
              <a:srgbClr val="E30613"/>
            </a:solidFill>
            <a:ln>
              <a:solidFill>
                <a:srgbClr val="E30613"/>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solidFill>
                  <a:prstClr val="white"/>
                </a:solidFill>
              </a:endParaRPr>
            </a:p>
          </p:txBody>
        </p:sp>
        <p:sp>
          <p:nvSpPr>
            <p:cNvPr id="9" name="Rectangle 8"/>
            <p:cNvSpPr/>
            <p:nvPr/>
          </p:nvSpPr>
          <p:spPr>
            <a:xfrm>
              <a:off x="380504" y="1585914"/>
              <a:ext cx="457226" cy="76200"/>
            </a:xfrm>
            <a:prstGeom prst="rect">
              <a:avLst/>
            </a:prstGeom>
            <a:solidFill>
              <a:srgbClr val="E30613"/>
            </a:solidFill>
            <a:ln>
              <a:solidFill>
                <a:srgbClr val="E30613"/>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a:solidFill>
                  <a:prstClr val="white"/>
                </a:solidFill>
              </a:endParaRPr>
            </a:p>
          </p:txBody>
        </p:sp>
      </p:grpSp>
      <p:sp>
        <p:nvSpPr>
          <p:cNvPr id="26" name="Titre 1"/>
          <p:cNvSpPr>
            <a:spLocks noGrp="1"/>
          </p:cNvSpPr>
          <p:nvPr>
            <p:ph type="ctrTitle"/>
          </p:nvPr>
        </p:nvSpPr>
        <p:spPr>
          <a:xfrm>
            <a:off x="507339" y="446807"/>
            <a:ext cx="10871861" cy="1139409"/>
          </a:xfrm>
        </p:spPr>
        <p:txBody>
          <a:bodyPr>
            <a:normAutofit/>
          </a:bodyPr>
          <a:lstStyle>
            <a:lvl1pPr algn="l">
              <a:defRPr sz="2800" b="1">
                <a:solidFill>
                  <a:srgbClr val="E30613"/>
                </a:solidFill>
                <a:latin typeface="Arial" pitchFamily="34" charset="0"/>
                <a:cs typeface="Arial" pitchFamily="34" charset="0"/>
              </a:defRPr>
            </a:lvl1pPr>
          </a:lstStyle>
          <a:p>
            <a:r>
              <a:rPr lang="fr-FR" dirty="0"/>
              <a:t>Cliquez et modifiez le titre</a:t>
            </a:r>
          </a:p>
        </p:txBody>
      </p:sp>
      <p:sp>
        <p:nvSpPr>
          <p:cNvPr id="3" name="Espace réservé du texte 2"/>
          <p:cNvSpPr>
            <a:spLocks noGrp="1"/>
          </p:cNvSpPr>
          <p:nvPr>
            <p:ph type="body" sz="quarter" idx="12"/>
          </p:nvPr>
        </p:nvSpPr>
        <p:spPr>
          <a:xfrm>
            <a:off x="507339" y="1988840"/>
            <a:ext cx="10871861" cy="2160588"/>
          </a:xfrm>
        </p:spPr>
        <p:txBody>
          <a:bodyPr/>
          <a:lstStyle>
            <a:lvl1pPr marL="342900" indent="-342900">
              <a:buClr>
                <a:schemeClr val="tx1">
                  <a:lumMod val="65000"/>
                  <a:lumOff val="35000"/>
                </a:schemeClr>
              </a:buClr>
              <a:buFont typeface="Wingdings" pitchFamily="2" charset="2"/>
              <a:buChar char="§"/>
              <a:defRPr sz="2800">
                <a:latin typeface="Arial" pitchFamily="34" charset="0"/>
                <a:cs typeface="Arial" pitchFamily="34" charset="0"/>
              </a:defRPr>
            </a:lvl1pPr>
            <a:lvl2pPr>
              <a:defRPr>
                <a:latin typeface="Arial" pitchFamily="34" charset="0"/>
                <a:cs typeface="Arial" pitchFamily="34" charset="0"/>
              </a:defRPr>
            </a:lvl2pPr>
          </a:lstStyle>
          <a:p>
            <a:pPr lvl="0"/>
            <a:r>
              <a:rPr lang="fr-FR" dirty="0"/>
              <a:t>Modifiez les styles du texte du masque</a:t>
            </a:r>
          </a:p>
          <a:p>
            <a:pPr lvl="1"/>
            <a:r>
              <a:rPr lang="fr-FR" dirty="0"/>
              <a:t>Deuxième niveau</a:t>
            </a:r>
          </a:p>
        </p:txBody>
      </p:sp>
      <p:sp>
        <p:nvSpPr>
          <p:cNvPr id="10" name="Espace réservé du pied de page 23"/>
          <p:cNvSpPr>
            <a:spLocks noGrp="1"/>
          </p:cNvSpPr>
          <p:nvPr>
            <p:ph type="ftr" sz="quarter" idx="13"/>
          </p:nvPr>
        </p:nvSpPr>
        <p:spPr>
          <a:xfrm>
            <a:off x="8208433" y="6492876"/>
            <a:ext cx="3860800" cy="365125"/>
          </a:xfrm>
        </p:spPr>
        <p:txBody>
          <a:bodyPr/>
          <a:lstStyle>
            <a:lvl1pPr algn="r" fontAlgn="base">
              <a:spcBef>
                <a:spcPct val="0"/>
              </a:spcBef>
              <a:spcAft>
                <a:spcPct val="0"/>
              </a:spcAft>
              <a:defRPr>
                <a:solidFill>
                  <a:prstClr val="white"/>
                </a:solidFill>
                <a:latin typeface="Arial" pitchFamily="34" charset="0"/>
                <a:cs typeface="Arial" pitchFamily="34" charset="0"/>
              </a:defRPr>
            </a:lvl1pPr>
          </a:lstStyle>
          <a:p>
            <a:pPr>
              <a:defRPr/>
            </a:pPr>
            <a:r>
              <a:rPr lang="fr-FR"/>
              <a:t>Partir étudier à l’étranger</a:t>
            </a:r>
          </a:p>
        </p:txBody>
      </p:sp>
      <p:sp>
        <p:nvSpPr>
          <p:cNvPr id="11" name="Espace réservé du numéro de diapositive 5"/>
          <p:cNvSpPr>
            <a:spLocks noGrp="1"/>
          </p:cNvSpPr>
          <p:nvPr>
            <p:ph type="sldNum" sz="quarter" idx="14"/>
          </p:nvPr>
        </p:nvSpPr>
        <p:spPr>
          <a:xfrm>
            <a:off x="1515533" y="6518276"/>
            <a:ext cx="1219200" cy="365125"/>
          </a:xfrm>
        </p:spPr>
        <p:txBody>
          <a:bodyPr/>
          <a:lstStyle>
            <a:lvl1pPr>
              <a:defRPr>
                <a:solidFill>
                  <a:srgbClr val="FFFFFF"/>
                </a:solidFill>
                <a:latin typeface="Arial" panose="020B0604020202020204" pitchFamily="34" charset="0"/>
              </a:defRPr>
            </a:lvl1pPr>
          </a:lstStyle>
          <a:p>
            <a:pPr>
              <a:defRPr/>
            </a:pPr>
            <a:fld id="{CE181F79-0B70-41BF-8A11-26ACF792F0EA}" type="slidenum">
              <a:rPr lang="fr-FR" altLang="fr-FR"/>
              <a:pPr>
                <a:defRPr/>
              </a:pPr>
              <a:t>‹N°›</a:t>
            </a:fld>
            <a:endParaRPr lang="fr-FR" altLang="fr-FR"/>
          </a:p>
        </p:txBody>
      </p:sp>
    </p:spTree>
    <p:extLst>
      <p:ext uri="{BB962C8B-B14F-4D97-AF65-F5344CB8AC3E}">
        <p14:creationId xmlns:p14="http://schemas.microsoft.com/office/powerpoint/2010/main" val="3720675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2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et modifiez le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fr-FR"/>
              <a:t>Partir étudier à l’étranger</a:t>
            </a:r>
          </a:p>
        </p:txBody>
      </p:sp>
      <p:sp>
        <p:nvSpPr>
          <p:cNvPr id="6" name="Espace réservé du numéro de diapositive 5"/>
          <p:cNvSpPr>
            <a:spLocks noGrp="1"/>
          </p:cNvSpPr>
          <p:nvPr>
            <p:ph type="sldNum" sz="quarter" idx="12"/>
          </p:nvPr>
        </p:nvSpPr>
        <p:spPr/>
        <p:txBody>
          <a:bodyPr/>
          <a:lstStyle>
            <a:lvl1pPr>
              <a:defRPr>
                <a:latin typeface="Arial" panose="020B0604020202020204" pitchFamily="34" charset="0"/>
              </a:defRPr>
            </a:lvl1pPr>
          </a:lstStyle>
          <a:p>
            <a:pPr>
              <a:defRPr/>
            </a:pPr>
            <a:fld id="{6CB88ED5-D58C-4CAF-88D3-8D4191EB13DB}" type="slidenum">
              <a:rPr lang="fr-FR" altLang="fr-FR"/>
              <a:pPr>
                <a:defRPr/>
              </a:pPr>
              <a:t>‹N°›</a:t>
            </a:fld>
            <a:endParaRPr lang="fr-FR" altLang="fr-FR"/>
          </a:p>
        </p:txBody>
      </p:sp>
    </p:spTree>
    <p:extLst>
      <p:ext uri="{BB962C8B-B14F-4D97-AF65-F5344CB8AC3E}">
        <p14:creationId xmlns:p14="http://schemas.microsoft.com/office/powerpoint/2010/main" val="320270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C71255C5-5B1F-430B-B5CA-DC01BB32B801}" type="slidenum">
              <a:rPr lang="fr-FR" altLang="fr-FR"/>
              <a:pPr>
                <a:defRPr/>
              </a:pPr>
              <a:t>‹N°›</a:t>
            </a:fld>
            <a:endParaRPr lang="fr-FR" altLang="fr-FR"/>
          </a:p>
        </p:txBody>
      </p:sp>
    </p:spTree>
    <p:extLst>
      <p:ext uri="{BB962C8B-B14F-4D97-AF65-F5344CB8AC3E}">
        <p14:creationId xmlns:p14="http://schemas.microsoft.com/office/powerpoint/2010/main" val="2807836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B4B38A72-3025-4481-97D5-3A07D03F8806}" type="slidenum">
              <a:rPr lang="fr-FR" altLang="fr-FR"/>
              <a:pPr>
                <a:defRPr/>
              </a:pPr>
              <a:t>‹N°›</a:t>
            </a:fld>
            <a:endParaRPr lang="fr-FR" altLang="fr-FR"/>
          </a:p>
        </p:txBody>
      </p:sp>
    </p:spTree>
    <p:extLst>
      <p:ext uri="{BB962C8B-B14F-4D97-AF65-F5344CB8AC3E}">
        <p14:creationId xmlns:p14="http://schemas.microsoft.com/office/powerpoint/2010/main" val="3019766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F9DA34AA-3EB5-4744-BFAA-42FE153396BC}" type="slidenum">
              <a:rPr lang="fr-FR" altLang="fr-FR"/>
              <a:pPr>
                <a:defRPr/>
              </a:pPr>
              <a:t>‹N°›</a:t>
            </a:fld>
            <a:endParaRPr lang="fr-FR" altLang="fr-FR"/>
          </a:p>
        </p:txBody>
      </p:sp>
    </p:spTree>
    <p:extLst>
      <p:ext uri="{BB962C8B-B14F-4D97-AF65-F5344CB8AC3E}">
        <p14:creationId xmlns:p14="http://schemas.microsoft.com/office/powerpoint/2010/main" val="112741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C71255C5-5B1F-430B-B5CA-DC01BB32B801}" type="slidenum">
              <a:rPr lang="fr-FR" altLang="fr-FR"/>
              <a:pPr>
                <a:defRPr/>
              </a:pPr>
              <a:t>‹N°›</a:t>
            </a:fld>
            <a:endParaRPr lang="fr-FR" altLang="fr-FR"/>
          </a:p>
        </p:txBody>
      </p:sp>
    </p:spTree>
    <p:extLst>
      <p:ext uri="{BB962C8B-B14F-4D97-AF65-F5344CB8AC3E}">
        <p14:creationId xmlns:p14="http://schemas.microsoft.com/office/powerpoint/2010/main" val="941466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82848ECF-1AE3-4DCE-BE27-D5E8F979AB30}" type="slidenum">
              <a:rPr lang="fr-FR" altLang="fr-FR"/>
              <a:pPr>
                <a:defRPr/>
              </a:pPr>
              <a:t>‹N°›</a:t>
            </a:fld>
            <a:endParaRPr lang="fr-FR" altLang="fr-FR"/>
          </a:p>
        </p:txBody>
      </p:sp>
    </p:spTree>
    <p:extLst>
      <p:ext uri="{BB962C8B-B14F-4D97-AF65-F5344CB8AC3E}">
        <p14:creationId xmlns:p14="http://schemas.microsoft.com/office/powerpoint/2010/main" val="3944106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AA029E95-528D-4349-BC94-95E454B73B53}" type="slidenum">
              <a:rPr lang="fr-FR" altLang="fr-FR"/>
              <a:pPr>
                <a:defRPr/>
              </a:pPr>
              <a:t>‹N°›</a:t>
            </a:fld>
            <a:endParaRPr lang="fr-FR" altLang="fr-FR"/>
          </a:p>
        </p:txBody>
      </p:sp>
    </p:spTree>
    <p:extLst>
      <p:ext uri="{BB962C8B-B14F-4D97-AF65-F5344CB8AC3E}">
        <p14:creationId xmlns:p14="http://schemas.microsoft.com/office/powerpoint/2010/main" val="2932132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p:cNvSpPr>
            <a:spLocks noGrp="1" noChangeArrowheads="1"/>
          </p:cNvSpPr>
          <p:nvPr>
            <p:ph type="sldNum" sz="quarter" idx="12"/>
          </p:nvPr>
        </p:nvSpPr>
        <p:spPr>
          <a:ln/>
        </p:spPr>
        <p:txBody>
          <a:bodyPr/>
          <a:lstStyle>
            <a:lvl1pPr>
              <a:defRPr/>
            </a:lvl1pPr>
          </a:lstStyle>
          <a:p>
            <a:pPr>
              <a:defRPr/>
            </a:pPr>
            <a:fld id="{74E5971D-250F-44B6-9EC3-244E165787C2}" type="slidenum">
              <a:rPr lang="fr-FR" altLang="fr-FR"/>
              <a:pPr>
                <a:defRPr/>
              </a:pPr>
              <a:t>‹N°›</a:t>
            </a:fld>
            <a:endParaRPr lang="fr-FR" altLang="fr-FR"/>
          </a:p>
        </p:txBody>
      </p:sp>
    </p:spTree>
    <p:extLst>
      <p:ext uri="{BB962C8B-B14F-4D97-AF65-F5344CB8AC3E}">
        <p14:creationId xmlns:p14="http://schemas.microsoft.com/office/powerpoint/2010/main" val="3425300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p:cNvSpPr>
            <a:spLocks noGrp="1" noChangeArrowheads="1"/>
          </p:cNvSpPr>
          <p:nvPr>
            <p:ph type="sldNum" sz="quarter" idx="12"/>
          </p:nvPr>
        </p:nvSpPr>
        <p:spPr>
          <a:ln/>
        </p:spPr>
        <p:txBody>
          <a:bodyPr/>
          <a:lstStyle>
            <a:lvl1pPr>
              <a:defRPr/>
            </a:lvl1pPr>
          </a:lstStyle>
          <a:p>
            <a:pPr>
              <a:defRPr/>
            </a:pPr>
            <a:fld id="{AE6E1DF3-FCAE-4997-8683-E752C277C254}" type="slidenum">
              <a:rPr lang="fr-FR" altLang="fr-FR"/>
              <a:pPr>
                <a:defRPr/>
              </a:pPr>
              <a:t>‹N°›</a:t>
            </a:fld>
            <a:endParaRPr lang="fr-FR" altLang="fr-FR"/>
          </a:p>
        </p:txBody>
      </p:sp>
    </p:spTree>
    <p:extLst>
      <p:ext uri="{BB962C8B-B14F-4D97-AF65-F5344CB8AC3E}">
        <p14:creationId xmlns:p14="http://schemas.microsoft.com/office/powerpoint/2010/main" val="3372805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p:cNvSpPr>
            <a:spLocks noGrp="1" noChangeArrowheads="1"/>
          </p:cNvSpPr>
          <p:nvPr>
            <p:ph type="sldNum" sz="quarter" idx="12"/>
          </p:nvPr>
        </p:nvSpPr>
        <p:spPr>
          <a:ln/>
        </p:spPr>
        <p:txBody>
          <a:bodyPr/>
          <a:lstStyle>
            <a:lvl1pPr>
              <a:defRPr/>
            </a:lvl1pPr>
          </a:lstStyle>
          <a:p>
            <a:pPr>
              <a:defRPr/>
            </a:pPr>
            <a:fld id="{70493F84-D3D2-4503-89A1-E022979B8718}" type="slidenum">
              <a:rPr lang="fr-FR" altLang="fr-FR"/>
              <a:pPr>
                <a:defRPr/>
              </a:pPr>
              <a:t>‹N°›</a:t>
            </a:fld>
            <a:endParaRPr lang="fr-FR" altLang="fr-FR"/>
          </a:p>
        </p:txBody>
      </p:sp>
    </p:spTree>
    <p:extLst>
      <p:ext uri="{BB962C8B-B14F-4D97-AF65-F5344CB8AC3E}">
        <p14:creationId xmlns:p14="http://schemas.microsoft.com/office/powerpoint/2010/main" val="3858929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F2142DC4-DCB6-41BF-985D-8497E04DCCFC}" type="slidenum">
              <a:rPr lang="fr-FR" altLang="fr-FR"/>
              <a:pPr>
                <a:defRPr/>
              </a:pPr>
              <a:t>‹N°›</a:t>
            </a:fld>
            <a:endParaRPr lang="fr-FR" altLang="fr-FR"/>
          </a:p>
        </p:txBody>
      </p:sp>
    </p:spTree>
    <p:extLst>
      <p:ext uri="{BB962C8B-B14F-4D97-AF65-F5344CB8AC3E}">
        <p14:creationId xmlns:p14="http://schemas.microsoft.com/office/powerpoint/2010/main" val="3234537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04B27307-EE8F-4E73-8ED8-F1C38952638C}" type="slidenum">
              <a:rPr lang="fr-FR" altLang="fr-FR"/>
              <a:pPr>
                <a:defRPr/>
              </a:pPr>
              <a:t>‹N°›</a:t>
            </a:fld>
            <a:endParaRPr lang="fr-FR" altLang="fr-FR"/>
          </a:p>
        </p:txBody>
      </p:sp>
    </p:spTree>
    <p:extLst>
      <p:ext uri="{BB962C8B-B14F-4D97-AF65-F5344CB8AC3E}">
        <p14:creationId xmlns:p14="http://schemas.microsoft.com/office/powerpoint/2010/main" val="3241610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2E212B6C-D864-41BA-B4B7-C3BF1284FB5F}" type="slidenum">
              <a:rPr lang="fr-FR" altLang="fr-FR"/>
              <a:pPr>
                <a:defRPr/>
              </a:pPr>
              <a:t>‹N°›</a:t>
            </a:fld>
            <a:endParaRPr lang="fr-FR" altLang="fr-FR"/>
          </a:p>
        </p:txBody>
      </p:sp>
    </p:spTree>
    <p:extLst>
      <p:ext uri="{BB962C8B-B14F-4D97-AF65-F5344CB8AC3E}">
        <p14:creationId xmlns:p14="http://schemas.microsoft.com/office/powerpoint/2010/main" val="3312891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1D6F318A-CCB5-48EF-8A7B-281FE86A9061}" type="slidenum">
              <a:rPr lang="fr-FR" altLang="fr-FR"/>
              <a:pPr>
                <a:defRPr/>
              </a:pPr>
              <a:t>‹N°›</a:t>
            </a:fld>
            <a:endParaRPr lang="fr-FR" altLang="fr-FR"/>
          </a:p>
        </p:txBody>
      </p:sp>
    </p:spTree>
    <p:extLst>
      <p:ext uri="{BB962C8B-B14F-4D97-AF65-F5344CB8AC3E}">
        <p14:creationId xmlns:p14="http://schemas.microsoft.com/office/powerpoint/2010/main" val="611786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609600" y="274638"/>
            <a:ext cx="10972800" cy="1143000"/>
          </a:xfrm>
        </p:spPr>
        <p:txBody>
          <a:bodyPr/>
          <a:lstStyle/>
          <a:p>
            <a:r>
              <a:rPr lang="fr-FR"/>
              <a:t>Modifiez le style du titre</a:t>
            </a:r>
          </a:p>
        </p:txBody>
      </p:sp>
      <p:sp>
        <p:nvSpPr>
          <p:cNvPr id="3" name="Espace réservé du contenu 2"/>
          <p:cNvSpPr>
            <a:spLocks noGrp="1"/>
          </p:cNvSpPr>
          <p:nvPr>
            <p:ph sz="quarter" idx="1"/>
          </p:nvPr>
        </p:nvSpPr>
        <p:spPr>
          <a:xfrm>
            <a:off x="609600" y="1600200"/>
            <a:ext cx="5384800" cy="21859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197600" y="1600200"/>
            <a:ext cx="5384800" cy="21859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609600" y="3938589"/>
            <a:ext cx="5384800" cy="21875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6197600" y="3938589"/>
            <a:ext cx="5384800" cy="21875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p:cNvSpPr>
            <a:spLocks noGrp="1" noChangeArrowheads="1"/>
          </p:cNvSpPr>
          <p:nvPr>
            <p:ph type="sldNum" sz="quarter" idx="12"/>
          </p:nvPr>
        </p:nvSpPr>
        <p:spPr>
          <a:ln/>
        </p:spPr>
        <p:txBody>
          <a:bodyPr/>
          <a:lstStyle>
            <a:lvl1pPr>
              <a:defRPr/>
            </a:lvl1pPr>
          </a:lstStyle>
          <a:p>
            <a:pPr>
              <a:defRPr/>
            </a:pPr>
            <a:fld id="{7F5FE900-5567-44D7-974C-3D133CB21F21}" type="slidenum">
              <a:rPr lang="fr-FR" altLang="fr-FR"/>
              <a:pPr>
                <a:defRPr/>
              </a:pPr>
              <a:t>‹N°›</a:t>
            </a:fld>
            <a:endParaRPr lang="fr-FR" altLang="fr-FR"/>
          </a:p>
        </p:txBody>
      </p:sp>
    </p:spTree>
    <p:extLst>
      <p:ext uri="{BB962C8B-B14F-4D97-AF65-F5344CB8AC3E}">
        <p14:creationId xmlns:p14="http://schemas.microsoft.com/office/powerpoint/2010/main" val="51242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A40B881C-EBEF-46D1-9692-06646D0C6A6C}" type="slidenum">
              <a:rPr lang="fr-FR" altLang="fr-FR"/>
              <a:pPr>
                <a:defRPr/>
              </a:pPr>
              <a:t>‹N°›</a:t>
            </a:fld>
            <a:endParaRPr lang="fr-FR" altLang="fr-FR"/>
          </a:p>
        </p:txBody>
      </p:sp>
    </p:spTree>
    <p:extLst>
      <p:ext uri="{BB962C8B-B14F-4D97-AF65-F5344CB8AC3E}">
        <p14:creationId xmlns:p14="http://schemas.microsoft.com/office/powerpoint/2010/main" val="210622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152F41ED-F97D-4037-B570-F491D4357FBB}" type="slidenum">
              <a:rPr lang="fr-FR" altLang="fr-FR"/>
              <a:pPr>
                <a:defRPr/>
              </a:pPr>
              <a:t>‹N°›</a:t>
            </a:fld>
            <a:endParaRPr lang="fr-FR" altLang="fr-FR"/>
          </a:p>
        </p:txBody>
      </p:sp>
    </p:spTree>
    <p:extLst>
      <p:ext uri="{BB962C8B-B14F-4D97-AF65-F5344CB8AC3E}">
        <p14:creationId xmlns:p14="http://schemas.microsoft.com/office/powerpoint/2010/main" val="81010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p:cNvSpPr>
            <a:spLocks noGrp="1" noChangeArrowheads="1"/>
          </p:cNvSpPr>
          <p:nvPr>
            <p:ph type="sldNum" sz="quarter" idx="12"/>
          </p:nvPr>
        </p:nvSpPr>
        <p:spPr>
          <a:ln/>
        </p:spPr>
        <p:txBody>
          <a:bodyPr/>
          <a:lstStyle>
            <a:lvl1pPr>
              <a:defRPr/>
            </a:lvl1pPr>
          </a:lstStyle>
          <a:p>
            <a:pPr>
              <a:defRPr/>
            </a:pPr>
            <a:fld id="{E767A613-C3AC-4EE8-9957-2544B3F8FD2D}" type="slidenum">
              <a:rPr lang="fr-FR" altLang="fr-FR"/>
              <a:pPr>
                <a:defRPr/>
              </a:pPr>
              <a:t>‹N°›</a:t>
            </a:fld>
            <a:endParaRPr lang="fr-FR" altLang="fr-FR"/>
          </a:p>
        </p:txBody>
      </p:sp>
    </p:spTree>
    <p:extLst>
      <p:ext uri="{BB962C8B-B14F-4D97-AF65-F5344CB8AC3E}">
        <p14:creationId xmlns:p14="http://schemas.microsoft.com/office/powerpoint/2010/main" val="121250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p:cNvSpPr>
            <a:spLocks noGrp="1" noChangeArrowheads="1"/>
          </p:cNvSpPr>
          <p:nvPr>
            <p:ph type="sldNum" sz="quarter" idx="12"/>
          </p:nvPr>
        </p:nvSpPr>
        <p:spPr>
          <a:ln/>
        </p:spPr>
        <p:txBody>
          <a:bodyPr/>
          <a:lstStyle>
            <a:lvl1pPr>
              <a:defRPr/>
            </a:lvl1pPr>
          </a:lstStyle>
          <a:p>
            <a:pPr>
              <a:defRPr/>
            </a:pPr>
            <a:fld id="{3AB25121-C53C-4591-AE74-BD5BED2C842F}" type="slidenum">
              <a:rPr lang="fr-FR" altLang="fr-FR"/>
              <a:pPr>
                <a:defRPr/>
              </a:pPr>
              <a:t>‹N°›</a:t>
            </a:fld>
            <a:endParaRPr lang="fr-FR" altLang="fr-FR"/>
          </a:p>
        </p:txBody>
      </p:sp>
    </p:spTree>
    <p:extLst>
      <p:ext uri="{BB962C8B-B14F-4D97-AF65-F5344CB8AC3E}">
        <p14:creationId xmlns:p14="http://schemas.microsoft.com/office/powerpoint/2010/main" val="1372349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p:cNvSpPr>
            <a:spLocks noGrp="1" noChangeArrowheads="1"/>
          </p:cNvSpPr>
          <p:nvPr>
            <p:ph type="sldNum" sz="quarter" idx="12"/>
          </p:nvPr>
        </p:nvSpPr>
        <p:spPr>
          <a:ln/>
        </p:spPr>
        <p:txBody>
          <a:bodyPr/>
          <a:lstStyle>
            <a:lvl1pPr>
              <a:defRPr/>
            </a:lvl1pPr>
          </a:lstStyle>
          <a:p>
            <a:pPr>
              <a:defRPr/>
            </a:pPr>
            <a:fld id="{4F40FA9C-110E-4FF5-A283-C8036309560F}" type="slidenum">
              <a:rPr lang="fr-FR" altLang="fr-FR"/>
              <a:pPr>
                <a:defRPr/>
              </a:pPr>
              <a:t>‹N°›</a:t>
            </a:fld>
            <a:endParaRPr lang="fr-FR" altLang="fr-FR"/>
          </a:p>
        </p:txBody>
      </p:sp>
    </p:spTree>
    <p:extLst>
      <p:ext uri="{BB962C8B-B14F-4D97-AF65-F5344CB8AC3E}">
        <p14:creationId xmlns:p14="http://schemas.microsoft.com/office/powerpoint/2010/main" val="223090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4EFC6B0C-4247-4DA9-9123-55E34C53A79B}" type="slidenum">
              <a:rPr lang="fr-FR" altLang="fr-FR"/>
              <a:pPr>
                <a:defRPr/>
              </a:pPr>
              <a:t>‹N°›</a:t>
            </a:fld>
            <a:endParaRPr lang="fr-FR" altLang="fr-FR"/>
          </a:p>
        </p:txBody>
      </p:sp>
    </p:spTree>
    <p:extLst>
      <p:ext uri="{BB962C8B-B14F-4D97-AF65-F5344CB8AC3E}">
        <p14:creationId xmlns:p14="http://schemas.microsoft.com/office/powerpoint/2010/main" val="280057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95CBA909-3B78-43B3-96EA-FCAE5B014DB5}" type="slidenum">
              <a:rPr lang="fr-FR" altLang="fr-FR"/>
              <a:pPr>
                <a:defRPr/>
              </a:pPr>
              <a:t>‹N°›</a:t>
            </a:fld>
            <a:endParaRPr lang="fr-FR" altLang="fr-FR"/>
          </a:p>
        </p:txBody>
      </p:sp>
    </p:spTree>
    <p:extLst>
      <p:ext uri="{BB962C8B-B14F-4D97-AF65-F5344CB8AC3E}">
        <p14:creationId xmlns:p14="http://schemas.microsoft.com/office/powerpoint/2010/main" val="394974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charset="0"/>
              </a:defRPr>
            </a:lvl1pPr>
          </a:lstStyle>
          <a:p>
            <a:pPr>
              <a:defRPr/>
            </a:pPr>
            <a:endParaRPr lang="fr-FR" altLang="fr-F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defRPr>
            </a:lvl1pPr>
          </a:lstStyle>
          <a:p>
            <a:pPr>
              <a:defRPr/>
            </a:pPr>
            <a:endParaRPr lang="fr-FR" altLang="fr-F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DA8556A4-6CC2-4168-9C3E-99603F3CFBDB}" type="slidenum">
              <a:rPr lang="fr-FR" altLang="fr-FR"/>
              <a:pPr>
                <a:defRPr/>
              </a:pPr>
              <a:t>‹N°›</a:t>
            </a:fld>
            <a:endParaRPr lang="fr-FR" altLang="fr-FR"/>
          </a:p>
        </p:txBody>
      </p:sp>
    </p:spTree>
    <p:extLst>
      <p:ext uri="{BB962C8B-B14F-4D97-AF65-F5344CB8AC3E}">
        <p14:creationId xmlns:p14="http://schemas.microsoft.com/office/powerpoint/2010/main" val="2927053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2051"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r>
              <a:rPr lang="fr-FR"/>
              <a:t>Partir étudier à l’étranger</a:t>
            </a: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7585725F-3AD5-49B5-80EB-056920A60148}" type="slidenum">
              <a:rPr lang="fr-FR" altLang="fr-FR"/>
              <a:pPr>
                <a:defRPr/>
              </a:pPr>
              <a:t>‹N°›</a:t>
            </a:fld>
            <a:endParaRPr lang="fr-FR" altLang="fr-FR"/>
          </a:p>
        </p:txBody>
      </p:sp>
    </p:spTree>
    <p:extLst>
      <p:ext uri="{BB962C8B-B14F-4D97-AF65-F5344CB8AC3E}">
        <p14:creationId xmlns:p14="http://schemas.microsoft.com/office/powerpoint/2010/main" val="10599385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91" r:id="rId5"/>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charset="0"/>
              </a:defRPr>
            </a:lvl1pPr>
          </a:lstStyle>
          <a:p>
            <a:pPr>
              <a:defRPr/>
            </a:pPr>
            <a:endParaRPr lang="fr-FR" altLang="fr-F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defRPr>
            </a:lvl1pPr>
          </a:lstStyle>
          <a:p>
            <a:pPr>
              <a:defRPr/>
            </a:pPr>
            <a:endParaRPr lang="fr-FR" altLang="fr-F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342D0C69-B230-4503-8DA4-58D92F13A289}" type="slidenum">
              <a:rPr lang="fr-FR" altLang="fr-FR"/>
              <a:pPr>
                <a:defRPr/>
              </a:pPr>
              <a:t>‹N°›</a:t>
            </a:fld>
            <a:endParaRPr lang="fr-FR" altLang="fr-FR"/>
          </a:p>
        </p:txBody>
      </p:sp>
    </p:spTree>
    <p:extLst>
      <p:ext uri="{BB962C8B-B14F-4D97-AF65-F5344CB8AC3E}">
        <p14:creationId xmlns:p14="http://schemas.microsoft.com/office/powerpoint/2010/main" val="5899707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sdl.univ-grenoble-alpes.fr/service-des-langues/accueil-671957.kjsp"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u-picardie.fr/mediawiki-pepite/index.php?title=Ressources_num%C3%A9riques_pour_auto-%C3%A9valuer_ses_capacit%C3%A9s_de_manager" TargetMode="External"/><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pngall.com/1-number-png" TargetMode="External"/><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hyperlink" Target="https://th.wiktionary.org/wiki/2" TargetMode="Externa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hyperlink" Target="https://padlet.com/outgoing_/padlet-de-la-mobilit-f5ccfy65gwvu6nq5" TargetMode="External"/><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arsh-international@univ-grenoble-alpes.fr" TargetMode="Externa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uga.adv-pub.moveonfr.com/home-page-4303/"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31343" y="1668230"/>
            <a:ext cx="10363200" cy="1470025"/>
          </a:xfrm>
        </p:spPr>
        <p:txBody>
          <a:bodyPr/>
          <a:lstStyle/>
          <a:p>
            <a:pPr eaLnBrk="1" hangingPunct="1">
              <a:defRPr/>
            </a:pPr>
            <a:r>
              <a:rPr lang="fr-FR" altLang="fr-FR" sz="5400" b="1" dirty="0">
                <a:solidFill>
                  <a:srgbClr val="FF0000"/>
                </a:solidFill>
                <a:effectLst>
                  <a:outerShdw blurRad="38100" dist="38100" dir="2700000" algn="tl">
                    <a:srgbClr val="000000"/>
                  </a:outerShdw>
                </a:effectLst>
              </a:rPr>
              <a:t>MOBILITE INTERNATIONALE</a:t>
            </a:r>
          </a:p>
        </p:txBody>
      </p:sp>
      <p:sp>
        <p:nvSpPr>
          <p:cNvPr id="2051" name="Rectangle 3"/>
          <p:cNvSpPr>
            <a:spLocks noGrp="1" noChangeArrowheads="1"/>
          </p:cNvSpPr>
          <p:nvPr>
            <p:ph type="subTitle" idx="1"/>
          </p:nvPr>
        </p:nvSpPr>
        <p:spPr>
          <a:xfrm>
            <a:off x="1352366" y="3896561"/>
            <a:ext cx="8534400" cy="1752600"/>
          </a:xfrm>
        </p:spPr>
        <p:txBody>
          <a:bodyPr/>
          <a:lstStyle/>
          <a:p>
            <a:pPr eaLnBrk="1" hangingPunct="1">
              <a:defRPr/>
            </a:pPr>
            <a:r>
              <a:rPr lang="fr-FR" altLang="fr-FR" sz="5400" b="1" dirty="0">
                <a:effectLst>
                  <a:outerShdw blurRad="38100" dist="38100" dir="2700000" algn="tl">
                    <a:srgbClr val="FFFFFF"/>
                  </a:outerShdw>
                </a:effectLst>
              </a:rPr>
              <a:t>Candidatures </a:t>
            </a:r>
          </a:p>
          <a:p>
            <a:pPr eaLnBrk="1" hangingPunct="1">
              <a:defRPr/>
            </a:pPr>
            <a:r>
              <a:rPr lang="fr-FR" altLang="fr-FR" sz="5400" b="1" dirty="0">
                <a:effectLst>
                  <a:outerShdw blurRad="38100" dist="38100" dir="2700000" algn="tl">
                    <a:srgbClr val="FFFFFF"/>
                  </a:outerShdw>
                </a:effectLst>
              </a:rPr>
              <a:t>2026/2027</a:t>
            </a:r>
          </a:p>
        </p:txBody>
      </p:sp>
      <p:pic>
        <p:nvPicPr>
          <p:cNvPr id="7" name="Image 6">
            <a:extLst>
              <a:ext uri="{FF2B5EF4-FFF2-40B4-BE49-F238E27FC236}">
                <a16:creationId xmlns:a16="http://schemas.microsoft.com/office/drawing/2014/main" id="{E2520B5D-7DDF-4187-8364-374A627D01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874" y="198206"/>
            <a:ext cx="2467592" cy="147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76822C53-ECCA-48F5-828E-879C875E5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874" y="3065895"/>
            <a:ext cx="3000252" cy="3750315"/>
          </a:xfrm>
          <a:prstGeom prst="rect">
            <a:avLst/>
          </a:prstGeom>
        </p:spPr>
      </p:pic>
      <p:pic>
        <p:nvPicPr>
          <p:cNvPr id="4" name="Image 3">
            <a:extLst>
              <a:ext uri="{FF2B5EF4-FFF2-40B4-BE49-F238E27FC236}">
                <a16:creationId xmlns:a16="http://schemas.microsoft.com/office/drawing/2014/main" id="{254C8A86-8C93-4C54-B952-8FC43D3CE6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56256" y="3065895"/>
            <a:ext cx="2905533" cy="3468051"/>
          </a:xfrm>
          <a:prstGeom prst="rect">
            <a:avLst/>
          </a:prstGeom>
        </p:spPr>
      </p:pic>
    </p:spTree>
    <p:extLst>
      <p:ext uri="{BB962C8B-B14F-4D97-AF65-F5344CB8AC3E}">
        <p14:creationId xmlns:p14="http://schemas.microsoft.com/office/powerpoint/2010/main" val="3936323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732" y="497011"/>
            <a:ext cx="1103168" cy="1018309"/>
          </a:xfrm>
          <a:prstGeom prst="rect">
            <a:avLst/>
          </a:prstGeom>
        </p:spPr>
      </p:pic>
      <p:sp>
        <p:nvSpPr>
          <p:cNvPr id="3" name="ZoneTexte 2"/>
          <p:cNvSpPr txBox="1"/>
          <p:nvPr/>
        </p:nvSpPr>
        <p:spPr>
          <a:xfrm>
            <a:off x="2166851" y="454870"/>
            <a:ext cx="9387840"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500" b="1" i="0" u="none" strike="noStrike" kern="1200" cap="none" spc="0" normalizeH="0" baseline="0" noProof="0" dirty="0">
                <a:ln>
                  <a:noFill/>
                </a:ln>
                <a:solidFill>
                  <a:srgbClr val="FF0000"/>
                </a:solidFill>
                <a:effectLst/>
                <a:uLnTx/>
                <a:uFillTx/>
                <a:latin typeface="Arial"/>
                <a:ea typeface="+mn-ea"/>
                <a:cs typeface="+mn-cs"/>
              </a:rPr>
              <a:t>Programmes</a:t>
            </a:r>
            <a:r>
              <a:rPr kumimoji="0" lang="fr-FR" sz="5500" b="1" i="0" u="none" strike="noStrike" kern="1200" cap="none" spc="0" normalizeH="0" noProof="0" dirty="0">
                <a:ln>
                  <a:noFill/>
                </a:ln>
                <a:solidFill>
                  <a:srgbClr val="FF0000"/>
                </a:solidFill>
                <a:effectLst/>
                <a:uLnTx/>
                <a:uFillTx/>
                <a:latin typeface="Arial"/>
                <a:ea typeface="+mn-ea"/>
                <a:cs typeface="+mn-cs"/>
              </a:rPr>
              <a:t> de cours</a:t>
            </a:r>
            <a:endParaRPr kumimoji="0" lang="fr-FR" sz="5500" b="1" i="0" u="none" strike="noStrike" kern="1200" cap="none" spc="0" normalizeH="0" baseline="0" noProof="0" dirty="0">
              <a:ln>
                <a:noFill/>
              </a:ln>
              <a:solidFill>
                <a:srgbClr val="FF0000"/>
              </a:solidFill>
              <a:effectLst/>
              <a:uLnTx/>
              <a:uFillTx/>
              <a:latin typeface="Arial"/>
              <a:ea typeface="+mn-ea"/>
              <a:cs typeface="+mn-cs"/>
            </a:endParaRPr>
          </a:p>
        </p:txBody>
      </p:sp>
      <p:sp>
        <p:nvSpPr>
          <p:cNvPr id="4" name="Rectangle 2"/>
          <p:cNvSpPr>
            <a:spLocks noChangeArrowheads="1"/>
          </p:cNvSpPr>
          <p:nvPr/>
        </p:nvSpPr>
        <p:spPr bwMode="auto">
          <a:xfrm>
            <a:off x="7269018" y="1058120"/>
            <a:ext cx="10846178" cy="38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0" name="Rectangle 3"/>
          <p:cNvSpPr>
            <a:spLocks noChangeArrowheads="1"/>
          </p:cNvSpPr>
          <p:nvPr/>
        </p:nvSpPr>
        <p:spPr bwMode="auto">
          <a:xfrm>
            <a:off x="7269018" y="7458920"/>
            <a:ext cx="10846178" cy="38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1" name="ZoneTexte 10"/>
          <p:cNvSpPr txBox="1"/>
          <p:nvPr/>
        </p:nvSpPr>
        <p:spPr>
          <a:xfrm>
            <a:off x="609323" y="2118570"/>
            <a:ext cx="5382916" cy="4093428"/>
          </a:xfrm>
          <a:prstGeom prst="rect">
            <a:avLst/>
          </a:prstGeom>
          <a:noFill/>
        </p:spPr>
        <p:txBody>
          <a:bodyPr wrap="square" rtlCol="0">
            <a:spAutoFit/>
          </a:bodyPr>
          <a:lstStyle/>
          <a:p>
            <a:r>
              <a:rPr lang="fr-FR" sz="2000" dirty="0"/>
              <a:t>►Faire des recherches sur les sites des universités partenaires (pages dédiées aux étudiants en échange)</a:t>
            </a:r>
          </a:p>
          <a:p>
            <a:endParaRPr lang="fr-FR" sz="2000" dirty="0"/>
          </a:p>
          <a:p>
            <a:r>
              <a:rPr lang="fr-FR" sz="2000" dirty="0"/>
              <a:t>► Attention à la cohérence de vos choix par rapport à votre programme pédagogique à l’UGA</a:t>
            </a:r>
          </a:p>
          <a:p>
            <a:endParaRPr lang="fr-FR" sz="2000" dirty="0"/>
          </a:p>
          <a:p>
            <a:r>
              <a:rPr lang="fr-FR" sz="2000" dirty="0"/>
              <a:t>► Vos choix de cours doivent être validés par votre coordinateur pédagogique à l’ARSH : </a:t>
            </a:r>
            <a:r>
              <a:rPr lang="fr-FR" sz="2000" b="1" dirty="0">
                <a:solidFill>
                  <a:srgbClr val="FF0000"/>
                </a:solidFill>
              </a:rPr>
              <a:t>n’attendez pas la dernière minute pour le/la contacter!</a:t>
            </a:r>
          </a:p>
          <a:p>
            <a:endParaRPr lang="fr-FR" sz="2000" b="1" dirty="0">
              <a:solidFill>
                <a:srgbClr val="FF0000"/>
              </a:solidFill>
            </a:endParaRPr>
          </a:p>
        </p:txBody>
      </p:sp>
      <p:sp>
        <p:nvSpPr>
          <p:cNvPr id="5" name="ZoneTexte 4">
            <a:extLst>
              <a:ext uri="{FF2B5EF4-FFF2-40B4-BE49-F238E27FC236}">
                <a16:creationId xmlns:a16="http://schemas.microsoft.com/office/drawing/2014/main" id="{AA698A76-6974-485D-A0FB-EAE46778880E}"/>
              </a:ext>
            </a:extLst>
          </p:cNvPr>
          <p:cNvSpPr txBox="1"/>
          <p:nvPr/>
        </p:nvSpPr>
        <p:spPr>
          <a:xfrm>
            <a:off x="5992239" y="1694665"/>
            <a:ext cx="5619343" cy="4708981"/>
          </a:xfrm>
          <a:prstGeom prst="rect">
            <a:avLst/>
          </a:prstGeom>
          <a:noFill/>
        </p:spPr>
        <p:txBody>
          <a:bodyPr wrap="square" rtlCol="0">
            <a:spAutoFit/>
          </a:bodyPr>
          <a:lstStyle/>
          <a:p>
            <a:r>
              <a:rPr lang="fr-FR" sz="2000" dirty="0"/>
              <a:t>► Une année universitaire = 60 ECTS pour les universités européennes</a:t>
            </a:r>
          </a:p>
          <a:p>
            <a:endParaRPr lang="fr-FR" sz="2000" b="1" dirty="0">
              <a:solidFill>
                <a:srgbClr val="FF0000"/>
              </a:solidFill>
            </a:endParaRPr>
          </a:p>
          <a:p>
            <a:r>
              <a:rPr lang="fr-FR" sz="2000" dirty="0"/>
              <a:t>► Utilisation du modèle UGA </a:t>
            </a:r>
            <a:r>
              <a:rPr lang="fr-FR" sz="2000" u="sng" dirty="0"/>
              <a:t>obligatoire</a:t>
            </a:r>
            <a:r>
              <a:rPr lang="fr-FR" sz="2000" dirty="0"/>
              <a:t> (LEO et site internet de l’UFR ARSH/International)</a:t>
            </a:r>
          </a:p>
          <a:p>
            <a:endParaRPr lang="fr-FR" sz="2000" b="1" dirty="0">
              <a:solidFill>
                <a:srgbClr val="FF0000"/>
              </a:solidFill>
            </a:endParaRPr>
          </a:p>
          <a:p>
            <a:r>
              <a:rPr lang="fr-FR" sz="2000" dirty="0"/>
              <a:t>► Le tableau de la première page doit décrire votre programme à l’UGA l’année de la mobilité : reportez-vous aux livrets des études</a:t>
            </a:r>
          </a:p>
          <a:p>
            <a:endParaRPr lang="fr-FR" sz="2000" b="1" dirty="0">
              <a:solidFill>
                <a:srgbClr val="FF0000"/>
              </a:solidFill>
            </a:endParaRPr>
          </a:p>
          <a:p>
            <a:r>
              <a:rPr lang="fr-FR" sz="2000" dirty="0"/>
              <a:t>► Merci d’enlever toutes les pages inutiles et de transformer le document en un seul PDF avant de le déposer dans votre formulaire. Vous pouvez ajouter des lignes aux différents tableaux si nécessaires!</a:t>
            </a:r>
            <a:endParaRPr lang="fr-FR" sz="2000" b="1" dirty="0">
              <a:solidFill>
                <a:srgbClr val="FF0000"/>
              </a:solidFill>
            </a:endParaRPr>
          </a:p>
        </p:txBody>
      </p:sp>
    </p:spTree>
    <p:extLst>
      <p:ext uri="{BB962C8B-B14F-4D97-AF65-F5344CB8AC3E}">
        <p14:creationId xmlns:p14="http://schemas.microsoft.com/office/powerpoint/2010/main" val="3363297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52582" y="286328"/>
            <a:ext cx="11176000" cy="477054"/>
          </a:xfrm>
          <a:prstGeom prst="rect">
            <a:avLst/>
          </a:prstGeom>
          <a:noFill/>
        </p:spPr>
        <p:txBody>
          <a:bodyPr wrap="square" rtlCol="0">
            <a:spAutoFit/>
          </a:bodyPr>
          <a:lstStyle/>
          <a:p>
            <a:pPr algn="ctr"/>
            <a:r>
              <a:rPr lang="fr-FR" sz="2500" b="1" dirty="0">
                <a:solidFill>
                  <a:srgbClr val="FF0000"/>
                </a:solidFill>
              </a:rPr>
              <a:t>ATTESTATIONS / TESTS - NIVEAU DE LANGUE(S)</a:t>
            </a:r>
          </a:p>
        </p:txBody>
      </p:sp>
      <p:sp>
        <p:nvSpPr>
          <p:cNvPr id="3" name="ZoneTexte 2"/>
          <p:cNvSpPr txBox="1"/>
          <p:nvPr/>
        </p:nvSpPr>
        <p:spPr>
          <a:xfrm>
            <a:off x="452582" y="895927"/>
            <a:ext cx="11000509" cy="6417141"/>
          </a:xfrm>
          <a:prstGeom prst="rect">
            <a:avLst/>
          </a:prstGeom>
          <a:noFill/>
        </p:spPr>
        <p:txBody>
          <a:bodyPr wrap="square" rtlCol="0">
            <a:spAutoFit/>
          </a:bodyPr>
          <a:lstStyle/>
          <a:p>
            <a:pPr>
              <a:defRPr/>
            </a:pPr>
            <a:r>
              <a:rPr lang="fr-FR" altLang="fr-FR" sz="2200" dirty="0">
                <a:latin typeface="Calibri" panose="020F0502020204030204" pitchFamily="34" charset="0"/>
              </a:rPr>
              <a:t>Il est </a:t>
            </a:r>
            <a:r>
              <a:rPr lang="fr-FR" altLang="fr-FR" sz="2200" u="sng" dirty="0">
                <a:latin typeface="Calibri" panose="020F0502020204030204" pitchFamily="34" charset="0"/>
              </a:rPr>
              <a:t>obligatoire</a:t>
            </a:r>
            <a:r>
              <a:rPr lang="fr-FR" altLang="fr-FR" sz="2200" dirty="0">
                <a:latin typeface="Calibri" panose="020F0502020204030204" pitchFamily="34" charset="0"/>
              </a:rPr>
              <a:t> de fournir une attestation du niveau de langue (Test)</a:t>
            </a:r>
          </a:p>
          <a:p>
            <a:pPr>
              <a:defRPr/>
            </a:pPr>
            <a:r>
              <a:rPr lang="fr-FR" altLang="fr-FR" sz="2200" dirty="0">
                <a:latin typeface="Calibri" panose="020F0502020204030204" pitchFamily="34" charset="0"/>
              </a:rPr>
              <a:t>(plusieurs si différentes langues d’enseignement dans les vœux effectués)</a:t>
            </a:r>
          </a:p>
          <a:p>
            <a:pPr>
              <a:defRPr/>
            </a:pPr>
            <a:endParaRPr lang="fr-FR" altLang="fr-FR" sz="2200" dirty="0">
              <a:latin typeface="Calibri" panose="020F0502020204030204" pitchFamily="34" charset="0"/>
            </a:endParaRPr>
          </a:p>
          <a:p>
            <a:pPr>
              <a:defRPr/>
            </a:pPr>
            <a:r>
              <a:rPr lang="fr-FR" altLang="fr-FR" sz="2200" dirty="0">
                <a:latin typeface="Calibri" panose="020F0502020204030204" pitchFamily="34" charset="0"/>
              </a:rPr>
              <a:t>Généralement : </a:t>
            </a:r>
          </a:p>
          <a:p>
            <a:pPr>
              <a:defRPr/>
            </a:pPr>
            <a:r>
              <a:rPr lang="fr-FR" altLang="fr-FR" sz="2200" dirty="0">
                <a:latin typeface="Calibri" panose="020F0502020204030204" pitchFamily="34" charset="0"/>
              </a:rPr>
              <a:t>TOEFL/IELTS obligatoires pour les candidatures hors Europe si cours en anglais</a:t>
            </a:r>
          </a:p>
          <a:p>
            <a:pPr>
              <a:defRPr/>
            </a:pPr>
            <a:r>
              <a:rPr lang="fr-FR" altLang="fr-FR" sz="2200" dirty="0">
                <a:latin typeface="Calibri" panose="020F0502020204030204" pitchFamily="34" charset="0"/>
              </a:rPr>
              <a:t>Programme BCI : pas d’attestation à fournir si cours en français</a:t>
            </a:r>
          </a:p>
          <a:p>
            <a:pPr>
              <a:defRPr/>
            </a:pPr>
            <a:r>
              <a:rPr lang="fr-FR" altLang="fr-FR" sz="2200" dirty="0">
                <a:latin typeface="Calibri" panose="020F0502020204030204" pitchFamily="34" charset="0"/>
              </a:rPr>
              <a:t>CLES (ou SELF) pour les candidatures Amérique Latine, Erasmus+ (B1/B2 minimum)</a:t>
            </a:r>
          </a:p>
          <a:p>
            <a:pPr>
              <a:defRPr/>
            </a:pPr>
            <a:endParaRPr lang="fr-FR" altLang="fr-FR" sz="2200" dirty="0">
              <a:latin typeface="Calibri" panose="020F0502020204030204" pitchFamily="34" charset="0"/>
            </a:endParaRPr>
          </a:p>
          <a:p>
            <a:pPr algn="ctr">
              <a:defRPr/>
            </a:pPr>
            <a:r>
              <a:rPr lang="fr-FR" altLang="fr-FR" sz="2800" b="1" dirty="0">
                <a:solidFill>
                  <a:srgbClr val="FF0000"/>
                </a:solidFill>
                <a:latin typeface="Calibri" panose="020F0502020204030204" pitchFamily="34" charset="0"/>
              </a:rPr>
              <a:t>Dans tous les cas : Se renseigner sur les conditions </a:t>
            </a:r>
          </a:p>
          <a:p>
            <a:pPr algn="ctr">
              <a:defRPr/>
            </a:pPr>
            <a:r>
              <a:rPr lang="fr-FR" altLang="fr-FR" sz="2800" b="1" dirty="0">
                <a:solidFill>
                  <a:srgbClr val="FF0000"/>
                </a:solidFill>
                <a:latin typeface="Calibri" panose="020F0502020204030204" pitchFamily="34" charset="0"/>
              </a:rPr>
              <a:t>d’admission propres à chaque université</a:t>
            </a:r>
          </a:p>
          <a:p>
            <a:pPr>
              <a:defRPr/>
            </a:pPr>
            <a:endParaRPr lang="fr-FR" altLang="fr-FR" sz="2200" dirty="0">
              <a:latin typeface="Calibri" panose="020F0502020204030204" pitchFamily="34" charset="0"/>
            </a:endParaRPr>
          </a:p>
          <a:p>
            <a:pPr>
              <a:defRPr/>
            </a:pPr>
            <a:r>
              <a:rPr lang="fr-FR" altLang="fr-FR" sz="2200" dirty="0">
                <a:latin typeface="Calibri" panose="020F0502020204030204" pitchFamily="34" charset="0"/>
              </a:rPr>
              <a:t>Si vous n’avez pas passé de test au moment du dépôt de votre candidature, vous devez fournir une preuve d’inscription – </a:t>
            </a:r>
            <a:r>
              <a:rPr lang="fr-FR" altLang="fr-FR" sz="2200" b="1" dirty="0">
                <a:solidFill>
                  <a:srgbClr val="FF0000"/>
                </a:solidFill>
                <a:latin typeface="Calibri" panose="020F0502020204030204" pitchFamily="34" charset="0"/>
              </a:rPr>
              <a:t>Les résultats doivent être fournis au plus tard le 1</a:t>
            </a:r>
            <a:r>
              <a:rPr lang="fr-FR" altLang="fr-FR" sz="2200" b="1" baseline="30000" dirty="0">
                <a:solidFill>
                  <a:srgbClr val="FF0000"/>
                </a:solidFill>
                <a:latin typeface="Calibri" panose="020F0502020204030204" pitchFamily="34" charset="0"/>
              </a:rPr>
              <a:t>er</a:t>
            </a:r>
            <a:r>
              <a:rPr lang="fr-FR" altLang="fr-FR" sz="2200" b="1" dirty="0">
                <a:solidFill>
                  <a:srgbClr val="FF0000"/>
                </a:solidFill>
                <a:latin typeface="Calibri" panose="020F0502020204030204" pitchFamily="34" charset="0"/>
              </a:rPr>
              <a:t> décembre</a:t>
            </a:r>
            <a:r>
              <a:rPr lang="fr-FR" altLang="fr-FR" sz="2200" dirty="0">
                <a:latin typeface="Calibri" panose="020F0502020204030204" pitchFamily="34" charset="0"/>
              </a:rPr>
              <a:t>.</a:t>
            </a:r>
          </a:p>
          <a:p>
            <a:pPr>
              <a:defRPr/>
            </a:pPr>
            <a:endParaRPr lang="fr-FR" altLang="fr-FR" sz="2200" dirty="0">
              <a:latin typeface="Calibri" panose="020F0502020204030204" pitchFamily="34" charset="0"/>
            </a:endParaRPr>
          </a:p>
          <a:p>
            <a:pPr>
              <a:defRPr/>
            </a:pPr>
            <a:r>
              <a:rPr lang="fr-FR" altLang="fr-FR" sz="2200" dirty="0">
                <a:latin typeface="Calibri" panose="020F0502020204030204" pitchFamily="34" charset="0"/>
              </a:rPr>
              <a:t>Pour plus d’informations sur les certifications et tests : site du service des langues de l’UGA</a:t>
            </a:r>
          </a:p>
          <a:p>
            <a:pPr>
              <a:defRPr/>
            </a:pPr>
            <a:r>
              <a:rPr lang="fr-FR" altLang="fr-FR" sz="2200" dirty="0">
                <a:latin typeface="Calibri" panose="020F0502020204030204" pitchFamily="34" charset="0"/>
                <a:hlinkClick r:id="rId2"/>
              </a:rPr>
              <a:t>https://sdl.univ-grenoble-alpes.fr/service-des-langues/accueil-671957.kjsp</a:t>
            </a:r>
            <a:endParaRPr lang="fr-FR" altLang="fr-FR" sz="2200" dirty="0">
              <a:latin typeface="Calibri" panose="020F0502020204030204" pitchFamily="34" charset="0"/>
            </a:endParaRPr>
          </a:p>
          <a:p>
            <a:pPr>
              <a:defRPr/>
            </a:pPr>
            <a:endParaRPr lang="fr-FR" altLang="fr-FR" sz="2200" dirty="0">
              <a:latin typeface="Calibri" panose="020F0502020204030204" pitchFamily="34" charset="0"/>
            </a:endParaRPr>
          </a:p>
          <a:p>
            <a:pPr>
              <a:defRPr/>
            </a:pPr>
            <a:endParaRPr lang="fr-FR" altLang="fr-FR" sz="2500" dirty="0">
              <a:latin typeface="Calibri" panose="020F0502020204030204" pitchFamily="34"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7072" y="524855"/>
            <a:ext cx="2253616" cy="2213552"/>
          </a:xfrm>
          <a:prstGeom prst="rect">
            <a:avLst/>
          </a:prstGeom>
        </p:spPr>
      </p:pic>
    </p:spTree>
    <p:extLst>
      <p:ext uri="{BB962C8B-B14F-4D97-AF65-F5344CB8AC3E}">
        <p14:creationId xmlns:p14="http://schemas.microsoft.com/office/powerpoint/2010/main" val="1714893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3A0BB0-AF69-45BD-8E45-793942AC8ADF}"/>
              </a:ext>
            </a:extLst>
          </p:cNvPr>
          <p:cNvSpPr txBox="1">
            <a:spLocks/>
          </p:cNvSpPr>
          <p:nvPr/>
        </p:nvSpPr>
        <p:spPr>
          <a:xfrm>
            <a:off x="314777" y="14150"/>
            <a:ext cx="7772400" cy="14700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fr-FR" altLang="fr-FR" b="1" u="sng" kern="0" dirty="0">
                <a:solidFill>
                  <a:srgbClr val="FF0000"/>
                </a:solidFill>
              </a:rPr>
              <a:t>Critères d’évaluation</a:t>
            </a:r>
          </a:p>
        </p:txBody>
      </p:sp>
      <p:sp>
        <p:nvSpPr>
          <p:cNvPr id="7" name="Ellipse 6">
            <a:extLst>
              <a:ext uri="{FF2B5EF4-FFF2-40B4-BE49-F238E27FC236}">
                <a16:creationId xmlns:a16="http://schemas.microsoft.com/office/drawing/2014/main" id="{28777D59-4CF9-418E-9E0A-F2C7904AE2A4}"/>
              </a:ext>
            </a:extLst>
          </p:cNvPr>
          <p:cNvSpPr/>
          <p:nvPr/>
        </p:nvSpPr>
        <p:spPr bwMode="auto">
          <a:xfrm>
            <a:off x="619521" y="1238399"/>
            <a:ext cx="2656833" cy="1696374"/>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a:ln>
                <a:noFill/>
              </a:ln>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effectLst/>
                <a:latin typeface="Arial" charset="0"/>
              </a:rPr>
              <a:t>VALORISATION</a:t>
            </a:r>
          </a:p>
          <a:p>
            <a:pPr marL="0" marR="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a:ln>
                  <a:noFill/>
                </a:ln>
                <a:effectLst/>
                <a:latin typeface="Arial" charset="0"/>
              </a:rPr>
              <a:t>(CV/Lettre)</a:t>
            </a:r>
          </a:p>
        </p:txBody>
      </p:sp>
      <p:sp>
        <p:nvSpPr>
          <p:cNvPr id="8" name="Ellipse 7">
            <a:extLst>
              <a:ext uri="{FF2B5EF4-FFF2-40B4-BE49-F238E27FC236}">
                <a16:creationId xmlns:a16="http://schemas.microsoft.com/office/drawing/2014/main" id="{511CD3E2-77C9-41F9-929D-C40FEB93EAE8}"/>
              </a:ext>
            </a:extLst>
          </p:cNvPr>
          <p:cNvSpPr/>
          <p:nvPr/>
        </p:nvSpPr>
        <p:spPr bwMode="auto">
          <a:xfrm>
            <a:off x="3889444" y="1154871"/>
            <a:ext cx="3289321" cy="2376131"/>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effectLst/>
                <a:latin typeface="Arial" charset="0"/>
              </a:rPr>
              <a:t>QUALITÉ DU DOSSIER</a:t>
            </a:r>
          </a:p>
          <a:p>
            <a:pPr marL="0" marR="0" indent="0" algn="ctr" defTabSz="914400" rtl="0" eaLnBrk="1" fontAlgn="base" latinLnBrk="0" hangingPunct="1">
              <a:lnSpc>
                <a:spcPct val="100000"/>
              </a:lnSpc>
              <a:spcBef>
                <a:spcPct val="0"/>
              </a:spcBef>
              <a:spcAft>
                <a:spcPct val="0"/>
              </a:spcAft>
              <a:buClrTx/>
              <a:buSzTx/>
              <a:buFontTx/>
              <a:buNone/>
              <a:tabLst/>
            </a:pPr>
            <a:r>
              <a:rPr lang="fr-FR" b="1" dirty="0">
                <a:latin typeface="Arial" charset="0"/>
              </a:rPr>
              <a:t>(Recherches bien effectuées, documents clairs et lisibles)</a:t>
            </a:r>
            <a:endParaRPr kumimoji="0" lang="fr-FR" b="1" i="0" u="none" strike="noStrike" cap="none" normalizeH="0" baseline="0" dirty="0">
              <a:ln>
                <a:noFill/>
              </a:ln>
              <a:effectLst/>
              <a:latin typeface="Arial" charset="0"/>
            </a:endParaRPr>
          </a:p>
        </p:txBody>
      </p:sp>
      <p:sp>
        <p:nvSpPr>
          <p:cNvPr id="9" name="Ellipse 8">
            <a:extLst>
              <a:ext uri="{FF2B5EF4-FFF2-40B4-BE49-F238E27FC236}">
                <a16:creationId xmlns:a16="http://schemas.microsoft.com/office/drawing/2014/main" id="{2EAE2643-A825-4B44-B2B0-7F453AFA0A92}"/>
              </a:ext>
            </a:extLst>
          </p:cNvPr>
          <p:cNvSpPr/>
          <p:nvPr/>
        </p:nvSpPr>
        <p:spPr bwMode="auto">
          <a:xfrm>
            <a:off x="8421174" y="3086681"/>
            <a:ext cx="3504496" cy="3294663"/>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effectLst/>
                <a:latin typeface="Arial" charset="0"/>
              </a:rPr>
              <a:t>MOTIVATION</a:t>
            </a:r>
          </a:p>
          <a:p>
            <a:pPr marL="0" marR="0" indent="0" algn="ctr" defTabSz="914400" rtl="0" eaLnBrk="1" fontAlgn="base" latinLnBrk="0" hangingPunct="1">
              <a:lnSpc>
                <a:spcPct val="100000"/>
              </a:lnSpc>
              <a:spcBef>
                <a:spcPct val="0"/>
              </a:spcBef>
              <a:spcAft>
                <a:spcPct val="0"/>
              </a:spcAft>
              <a:buClrTx/>
              <a:buSzTx/>
              <a:buFontTx/>
              <a:buNone/>
              <a:tabLst/>
            </a:pPr>
            <a:r>
              <a:rPr lang="fr-FR" b="1" dirty="0">
                <a:latin typeface="Arial" charset="0"/>
              </a:rPr>
              <a:t>(des candidats mais aussi motivation des choix ! Cohérence avec projet professionnel et/ou de poursuite d’études)</a:t>
            </a:r>
            <a:endParaRPr kumimoji="0" lang="fr-FR" sz="1800" b="1" i="0" u="none" strike="noStrike" cap="none" normalizeH="0" baseline="0" dirty="0">
              <a:ln>
                <a:noFill/>
              </a:ln>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a:ln>
                <a:noFill/>
              </a:ln>
              <a:effectLst/>
              <a:latin typeface="Arial" charset="0"/>
            </a:endParaRPr>
          </a:p>
        </p:txBody>
      </p:sp>
      <p:sp>
        <p:nvSpPr>
          <p:cNvPr id="10" name="Ellipse 9">
            <a:extLst>
              <a:ext uri="{FF2B5EF4-FFF2-40B4-BE49-F238E27FC236}">
                <a16:creationId xmlns:a16="http://schemas.microsoft.com/office/drawing/2014/main" id="{2EDE38A0-E2B5-4449-8570-47F12A4BDD0A}"/>
              </a:ext>
            </a:extLst>
          </p:cNvPr>
          <p:cNvSpPr/>
          <p:nvPr/>
        </p:nvSpPr>
        <p:spPr bwMode="auto">
          <a:xfrm>
            <a:off x="266330" y="3484455"/>
            <a:ext cx="3648722" cy="2792058"/>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0" lang="fr-FR" sz="1800" b="1" i="0" u="none" strike="noStrike" cap="none" normalizeH="0" baseline="0" dirty="0">
                <a:ln>
                  <a:noFill/>
                </a:ln>
                <a:effectLst/>
                <a:latin typeface="Arial" charset="0"/>
              </a:rPr>
              <a:t>COH</a:t>
            </a:r>
            <a:r>
              <a:rPr lang="fr-FR" b="1" dirty="0">
                <a:latin typeface="Arial" charset="0"/>
              </a:rPr>
              <a:t>ÉRENCE</a:t>
            </a:r>
          </a:p>
          <a:p>
            <a:pPr algn="ctr" fontAlgn="base">
              <a:spcBef>
                <a:spcPct val="0"/>
              </a:spcBef>
              <a:spcAft>
                <a:spcPct val="0"/>
              </a:spcAft>
            </a:pPr>
            <a:r>
              <a:rPr kumimoji="0" lang="fr-FR" sz="1800" b="1" i="0" u="none" strike="noStrike" cap="none" normalizeH="0" baseline="0" dirty="0">
                <a:ln>
                  <a:noFill/>
                </a:ln>
                <a:effectLst/>
                <a:latin typeface="Arial" charset="0"/>
              </a:rPr>
              <a:t>(des </a:t>
            </a:r>
            <a:r>
              <a:rPr lang="fr-FR" b="1" dirty="0">
                <a:latin typeface="Arial" charset="0"/>
              </a:rPr>
              <a:t>vœux, des programmes de cours, du budget, du projet dans son ensemble/adaptabilité des candidats)</a:t>
            </a:r>
            <a:endParaRPr kumimoji="0" lang="fr-FR" sz="1800" b="0" i="0" u="none" strike="noStrike" cap="none" normalizeH="0" baseline="0" dirty="0">
              <a:ln>
                <a:noFill/>
              </a:ln>
              <a:effectLst/>
              <a:latin typeface="Arial" charset="0"/>
            </a:endParaRPr>
          </a:p>
        </p:txBody>
      </p:sp>
      <p:sp>
        <p:nvSpPr>
          <p:cNvPr id="11" name="Ellipse 10">
            <a:extLst>
              <a:ext uri="{FF2B5EF4-FFF2-40B4-BE49-F238E27FC236}">
                <a16:creationId xmlns:a16="http://schemas.microsoft.com/office/drawing/2014/main" id="{C4D0BC95-5E8F-42D1-9CEA-E688E0786DEA}"/>
              </a:ext>
            </a:extLst>
          </p:cNvPr>
          <p:cNvSpPr/>
          <p:nvPr/>
        </p:nvSpPr>
        <p:spPr bwMode="auto">
          <a:xfrm>
            <a:off x="7470842" y="1154871"/>
            <a:ext cx="2902998" cy="1771095"/>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effectLst/>
                <a:latin typeface="Arial" charset="0"/>
              </a:rPr>
              <a:t>ENGAGEMENT</a:t>
            </a:r>
          </a:p>
          <a:p>
            <a:pPr marL="0" marR="0" indent="0" algn="ctr" defTabSz="914400" rtl="0" eaLnBrk="1" fontAlgn="base" latinLnBrk="0" hangingPunct="1">
              <a:lnSpc>
                <a:spcPct val="100000"/>
              </a:lnSpc>
              <a:spcBef>
                <a:spcPct val="0"/>
              </a:spcBef>
              <a:spcAft>
                <a:spcPct val="0"/>
              </a:spcAft>
              <a:buClrTx/>
              <a:buSzTx/>
              <a:buFontTx/>
              <a:buNone/>
              <a:tabLst/>
            </a:pPr>
            <a:r>
              <a:rPr lang="fr-FR" b="1" dirty="0">
                <a:latin typeface="Arial" charset="0"/>
              </a:rPr>
              <a:t>(sérieux, fiabilité, autonomie des candidats)</a:t>
            </a:r>
            <a:endParaRPr kumimoji="0" lang="fr-FR" sz="1800" b="1" i="0" u="none" strike="noStrike" cap="none" normalizeH="0" baseline="0" dirty="0">
              <a:ln>
                <a:noFill/>
              </a:ln>
              <a:effectLst/>
              <a:latin typeface="Arial" charset="0"/>
            </a:endParaRPr>
          </a:p>
        </p:txBody>
      </p:sp>
      <p:sp>
        <p:nvSpPr>
          <p:cNvPr id="12" name="Ellipse 11">
            <a:extLst>
              <a:ext uri="{FF2B5EF4-FFF2-40B4-BE49-F238E27FC236}">
                <a16:creationId xmlns:a16="http://schemas.microsoft.com/office/drawing/2014/main" id="{EE49AAE5-EB19-4E67-9E18-0DAD68C9D86C}"/>
              </a:ext>
            </a:extLst>
          </p:cNvPr>
          <p:cNvSpPr/>
          <p:nvPr/>
        </p:nvSpPr>
        <p:spPr bwMode="auto">
          <a:xfrm>
            <a:off x="4731995" y="4202947"/>
            <a:ext cx="2644066" cy="1899821"/>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a:ln>
                <a:noFill/>
              </a:ln>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effectLst/>
                <a:latin typeface="Arial" charset="0"/>
              </a:rPr>
              <a:t>NIVEAU ACADEMIQUE</a:t>
            </a:r>
          </a:p>
          <a:p>
            <a:pPr marL="0" marR="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effectLst/>
                <a:latin typeface="Arial" charset="0"/>
              </a:rPr>
              <a:t>(Suffisant, stable?)</a:t>
            </a:r>
          </a:p>
        </p:txBody>
      </p:sp>
      <p:pic>
        <p:nvPicPr>
          <p:cNvPr id="16" name="Image 15">
            <a:extLst>
              <a:ext uri="{FF2B5EF4-FFF2-40B4-BE49-F238E27FC236}">
                <a16:creationId xmlns:a16="http://schemas.microsoft.com/office/drawing/2014/main" id="{E56B52C3-DE6A-4F9B-B78E-78C9787F305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70696" y="0"/>
            <a:ext cx="2021304" cy="1347536"/>
          </a:xfrm>
          <a:prstGeom prst="rect">
            <a:avLst/>
          </a:prstGeom>
        </p:spPr>
      </p:pic>
    </p:spTree>
    <p:extLst>
      <p:ext uri="{BB962C8B-B14F-4D97-AF65-F5344CB8AC3E}">
        <p14:creationId xmlns:p14="http://schemas.microsoft.com/office/powerpoint/2010/main" val="1693435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2F4EC2E-C044-44B4-84CB-E4156178AF05}"/>
              </a:ext>
            </a:extLst>
          </p:cNvPr>
          <p:cNvSpPr txBox="1"/>
          <p:nvPr/>
        </p:nvSpPr>
        <p:spPr>
          <a:xfrm>
            <a:off x="103762" y="142599"/>
            <a:ext cx="9680642" cy="769441"/>
          </a:xfrm>
          <a:prstGeom prst="rect">
            <a:avLst/>
          </a:prstGeom>
          <a:noFill/>
        </p:spPr>
        <p:txBody>
          <a:bodyPr wrap="square" rtlCol="0">
            <a:spAutoFit/>
          </a:bodyPr>
          <a:lstStyle/>
          <a:p>
            <a:r>
              <a:rPr lang="fr-FR" sz="4400" b="1" dirty="0">
                <a:solidFill>
                  <a:srgbClr val="FF0000"/>
                </a:solidFill>
              </a:rPr>
              <a:t>ORGANISATION DE L’ÉVALUATION</a:t>
            </a:r>
          </a:p>
        </p:txBody>
      </p:sp>
      <p:sp>
        <p:nvSpPr>
          <p:cNvPr id="4" name="Rectangle : coins arrondis 3">
            <a:extLst>
              <a:ext uri="{FF2B5EF4-FFF2-40B4-BE49-F238E27FC236}">
                <a16:creationId xmlns:a16="http://schemas.microsoft.com/office/drawing/2014/main" id="{91503E2B-7FC7-46C7-8CB0-F9E1241BEA67}"/>
              </a:ext>
            </a:extLst>
          </p:cNvPr>
          <p:cNvSpPr/>
          <p:nvPr/>
        </p:nvSpPr>
        <p:spPr bwMode="auto">
          <a:xfrm>
            <a:off x="1206230" y="1731523"/>
            <a:ext cx="2859932" cy="1177046"/>
          </a:xfrm>
          <a:prstGeom prst="roundRect">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effectLst/>
                <a:latin typeface="Arial" charset="0"/>
              </a:rPr>
              <a:t>ÉVALUATION EN COMPOSANTE</a:t>
            </a:r>
          </a:p>
          <a:p>
            <a:pPr marL="0" marR="0" indent="0" algn="ctr" defTabSz="914400" rtl="0" eaLnBrk="1" fontAlgn="base" latinLnBrk="0" hangingPunct="1">
              <a:lnSpc>
                <a:spcPct val="100000"/>
              </a:lnSpc>
              <a:spcBef>
                <a:spcPct val="0"/>
              </a:spcBef>
              <a:spcAft>
                <a:spcPct val="0"/>
              </a:spcAft>
              <a:buClrTx/>
              <a:buSzTx/>
              <a:buFontTx/>
              <a:buNone/>
              <a:tabLst/>
            </a:pPr>
            <a:r>
              <a:rPr lang="fr-FR" b="1" dirty="0">
                <a:latin typeface="Arial" charset="0"/>
              </a:rPr>
              <a:t>60%</a:t>
            </a:r>
            <a:endParaRPr kumimoji="0" lang="fr-FR" b="1" i="0" u="none" strike="noStrike" cap="none" normalizeH="0" baseline="0" dirty="0">
              <a:ln>
                <a:noFill/>
              </a:ln>
              <a:effectLst/>
              <a:latin typeface="Arial" charset="0"/>
            </a:endParaRPr>
          </a:p>
        </p:txBody>
      </p:sp>
      <p:sp>
        <p:nvSpPr>
          <p:cNvPr id="6" name="Rectangle : coins arrondis 5">
            <a:extLst>
              <a:ext uri="{FF2B5EF4-FFF2-40B4-BE49-F238E27FC236}">
                <a16:creationId xmlns:a16="http://schemas.microsoft.com/office/drawing/2014/main" id="{11A8E5AA-FA81-4BF0-AA74-A31AE0CFD278}"/>
              </a:ext>
            </a:extLst>
          </p:cNvPr>
          <p:cNvSpPr/>
          <p:nvPr/>
        </p:nvSpPr>
        <p:spPr bwMode="auto">
          <a:xfrm>
            <a:off x="1305128" y="4039818"/>
            <a:ext cx="2859932" cy="1539540"/>
          </a:xfrm>
          <a:prstGeom prst="roundRect">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effectLst/>
                <a:latin typeface="Arial" charset="0"/>
              </a:rPr>
              <a:t>ÉVALUATION EN COMMISSION CENTRALE</a:t>
            </a:r>
          </a:p>
          <a:p>
            <a:pPr marL="0" marR="0" indent="0" algn="ctr" defTabSz="914400" rtl="0" eaLnBrk="1" fontAlgn="base" latinLnBrk="0" hangingPunct="1">
              <a:lnSpc>
                <a:spcPct val="100000"/>
              </a:lnSpc>
              <a:spcBef>
                <a:spcPct val="0"/>
              </a:spcBef>
              <a:spcAft>
                <a:spcPct val="0"/>
              </a:spcAft>
              <a:buClrTx/>
              <a:buSzTx/>
              <a:buFontTx/>
              <a:buNone/>
              <a:tabLst/>
            </a:pPr>
            <a:r>
              <a:rPr lang="fr-FR" sz="1200" b="1" dirty="0">
                <a:latin typeface="Arial" charset="0"/>
              </a:rPr>
              <a:t>(pour les accords UGA) – </a:t>
            </a:r>
            <a:r>
              <a:rPr lang="fr-FR" b="1" dirty="0">
                <a:latin typeface="Arial" charset="0"/>
              </a:rPr>
              <a:t>40%</a:t>
            </a:r>
            <a:endParaRPr kumimoji="0" lang="fr-FR" b="1" i="0" u="none" strike="noStrike" cap="none" normalizeH="0" baseline="0" dirty="0">
              <a:ln>
                <a:noFill/>
              </a:ln>
              <a:effectLst/>
              <a:latin typeface="Arial" charset="0"/>
            </a:endParaRPr>
          </a:p>
        </p:txBody>
      </p:sp>
      <p:pic>
        <p:nvPicPr>
          <p:cNvPr id="8" name="Image 7">
            <a:extLst>
              <a:ext uri="{FF2B5EF4-FFF2-40B4-BE49-F238E27FC236}">
                <a16:creationId xmlns:a16="http://schemas.microsoft.com/office/drawing/2014/main" id="{7275EBC9-1C84-4413-85E8-5A0AA7FA6B1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645" y="1652890"/>
            <a:ext cx="1255679" cy="1255679"/>
          </a:xfrm>
          <a:prstGeom prst="rect">
            <a:avLst/>
          </a:prstGeom>
        </p:spPr>
      </p:pic>
      <p:pic>
        <p:nvPicPr>
          <p:cNvPr id="11" name="Image 10">
            <a:extLst>
              <a:ext uri="{FF2B5EF4-FFF2-40B4-BE49-F238E27FC236}">
                <a16:creationId xmlns:a16="http://schemas.microsoft.com/office/drawing/2014/main" id="{0AB27647-B583-42BA-B101-0213B5D5A23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572" y="4026342"/>
            <a:ext cx="1380112" cy="1380112"/>
          </a:xfrm>
          <a:prstGeom prst="rect">
            <a:avLst/>
          </a:prstGeom>
        </p:spPr>
      </p:pic>
      <p:cxnSp>
        <p:nvCxnSpPr>
          <p:cNvPr id="14" name="Connecteur droit avec flèche 13">
            <a:extLst>
              <a:ext uri="{FF2B5EF4-FFF2-40B4-BE49-F238E27FC236}">
                <a16:creationId xmlns:a16="http://schemas.microsoft.com/office/drawing/2014/main" id="{5CA7FF9C-7DC9-4969-A90C-6635BAC01DB1}"/>
              </a:ext>
            </a:extLst>
          </p:cNvPr>
          <p:cNvCxnSpPr>
            <a:cxnSpLocks/>
          </p:cNvCxnSpPr>
          <p:nvPr/>
        </p:nvCxnSpPr>
        <p:spPr bwMode="auto">
          <a:xfrm flipV="1">
            <a:off x="4066162" y="1449015"/>
            <a:ext cx="2130357" cy="54515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cteur droit avec flèche 15">
            <a:extLst>
              <a:ext uri="{FF2B5EF4-FFF2-40B4-BE49-F238E27FC236}">
                <a16:creationId xmlns:a16="http://schemas.microsoft.com/office/drawing/2014/main" id="{BEBD5CA4-9E26-4F5D-9916-0BE944C960C3}"/>
              </a:ext>
            </a:extLst>
          </p:cNvPr>
          <p:cNvCxnSpPr>
            <a:stCxn id="4" idx="3"/>
          </p:cNvCxnSpPr>
          <p:nvPr/>
        </p:nvCxnSpPr>
        <p:spPr bwMode="auto">
          <a:xfrm flipV="1">
            <a:off x="4066162" y="1994170"/>
            <a:ext cx="2130357" cy="32587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eur droit avec flèche 17">
            <a:extLst>
              <a:ext uri="{FF2B5EF4-FFF2-40B4-BE49-F238E27FC236}">
                <a16:creationId xmlns:a16="http://schemas.microsoft.com/office/drawing/2014/main" id="{70DFEDEC-0CCB-40B1-B1F4-64122F3D3D98}"/>
              </a:ext>
            </a:extLst>
          </p:cNvPr>
          <p:cNvCxnSpPr/>
          <p:nvPr/>
        </p:nvCxnSpPr>
        <p:spPr bwMode="auto">
          <a:xfrm>
            <a:off x="4066162" y="2580190"/>
            <a:ext cx="215954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avec flèche 19">
            <a:extLst>
              <a:ext uri="{FF2B5EF4-FFF2-40B4-BE49-F238E27FC236}">
                <a16:creationId xmlns:a16="http://schemas.microsoft.com/office/drawing/2014/main" id="{5D2CC619-B1AE-44FA-A128-31F97F7BC99F}"/>
              </a:ext>
            </a:extLst>
          </p:cNvPr>
          <p:cNvCxnSpPr>
            <a:cxnSpLocks/>
          </p:cNvCxnSpPr>
          <p:nvPr/>
        </p:nvCxnSpPr>
        <p:spPr bwMode="auto">
          <a:xfrm>
            <a:off x="3998068" y="2840335"/>
            <a:ext cx="2198451" cy="31142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ZoneTexte 23">
            <a:extLst>
              <a:ext uri="{FF2B5EF4-FFF2-40B4-BE49-F238E27FC236}">
                <a16:creationId xmlns:a16="http://schemas.microsoft.com/office/drawing/2014/main" id="{A60ABDE2-A426-43AE-87AD-803D886A84A1}"/>
              </a:ext>
            </a:extLst>
          </p:cNvPr>
          <p:cNvSpPr txBox="1"/>
          <p:nvPr/>
        </p:nvSpPr>
        <p:spPr>
          <a:xfrm>
            <a:off x="6245157" y="1237215"/>
            <a:ext cx="2859932" cy="369332"/>
          </a:xfrm>
          <a:prstGeom prst="rect">
            <a:avLst/>
          </a:prstGeom>
          <a:noFill/>
        </p:spPr>
        <p:txBody>
          <a:bodyPr wrap="square" rtlCol="0">
            <a:spAutoFit/>
          </a:bodyPr>
          <a:lstStyle/>
          <a:p>
            <a:r>
              <a:rPr lang="fr-FR" dirty="0"/>
              <a:t>Niveau académique</a:t>
            </a:r>
          </a:p>
        </p:txBody>
      </p:sp>
      <p:sp>
        <p:nvSpPr>
          <p:cNvPr id="25" name="ZoneTexte 24">
            <a:extLst>
              <a:ext uri="{FF2B5EF4-FFF2-40B4-BE49-F238E27FC236}">
                <a16:creationId xmlns:a16="http://schemas.microsoft.com/office/drawing/2014/main" id="{B66DB4ED-6758-47B4-A62A-1D668F384B63}"/>
              </a:ext>
            </a:extLst>
          </p:cNvPr>
          <p:cNvSpPr txBox="1"/>
          <p:nvPr/>
        </p:nvSpPr>
        <p:spPr>
          <a:xfrm>
            <a:off x="6245157" y="1780480"/>
            <a:ext cx="3054485" cy="369332"/>
          </a:xfrm>
          <a:prstGeom prst="rect">
            <a:avLst/>
          </a:prstGeom>
          <a:noFill/>
        </p:spPr>
        <p:txBody>
          <a:bodyPr wrap="square" rtlCol="0">
            <a:spAutoFit/>
          </a:bodyPr>
          <a:lstStyle/>
          <a:p>
            <a:r>
              <a:rPr lang="fr-FR" dirty="0"/>
              <a:t>Classement dans la promo</a:t>
            </a:r>
          </a:p>
        </p:txBody>
      </p:sp>
      <p:sp>
        <p:nvSpPr>
          <p:cNvPr id="26" name="ZoneTexte 25">
            <a:extLst>
              <a:ext uri="{FF2B5EF4-FFF2-40B4-BE49-F238E27FC236}">
                <a16:creationId xmlns:a16="http://schemas.microsoft.com/office/drawing/2014/main" id="{87B3DE8C-5E89-4DD6-81F6-4D1E51170106}"/>
              </a:ext>
            </a:extLst>
          </p:cNvPr>
          <p:cNvSpPr txBox="1"/>
          <p:nvPr/>
        </p:nvSpPr>
        <p:spPr>
          <a:xfrm>
            <a:off x="6322978" y="2395524"/>
            <a:ext cx="3054485" cy="369332"/>
          </a:xfrm>
          <a:prstGeom prst="rect">
            <a:avLst/>
          </a:prstGeom>
          <a:noFill/>
        </p:spPr>
        <p:txBody>
          <a:bodyPr wrap="square" rtlCol="0">
            <a:spAutoFit/>
          </a:bodyPr>
          <a:lstStyle/>
          <a:p>
            <a:r>
              <a:rPr lang="fr-FR" dirty="0"/>
              <a:t>Qualité du dossier</a:t>
            </a:r>
          </a:p>
        </p:txBody>
      </p:sp>
      <p:sp>
        <p:nvSpPr>
          <p:cNvPr id="27" name="ZoneTexte 26">
            <a:extLst>
              <a:ext uri="{FF2B5EF4-FFF2-40B4-BE49-F238E27FC236}">
                <a16:creationId xmlns:a16="http://schemas.microsoft.com/office/drawing/2014/main" id="{7CEA4FC5-C709-4647-BA7E-20A731BCC17A}"/>
              </a:ext>
            </a:extLst>
          </p:cNvPr>
          <p:cNvSpPr txBox="1"/>
          <p:nvPr/>
        </p:nvSpPr>
        <p:spPr>
          <a:xfrm>
            <a:off x="6245156" y="2967096"/>
            <a:ext cx="4270443" cy="369332"/>
          </a:xfrm>
          <a:prstGeom prst="rect">
            <a:avLst/>
          </a:prstGeom>
          <a:noFill/>
        </p:spPr>
        <p:txBody>
          <a:bodyPr wrap="square" rtlCol="0">
            <a:spAutoFit/>
          </a:bodyPr>
          <a:lstStyle/>
          <a:p>
            <a:r>
              <a:rPr lang="fr-FR" dirty="0"/>
              <a:t>Motivations pédagogiques et savoir-être</a:t>
            </a:r>
          </a:p>
        </p:txBody>
      </p:sp>
      <p:cxnSp>
        <p:nvCxnSpPr>
          <p:cNvPr id="29" name="Connecteur droit avec flèche 28">
            <a:extLst>
              <a:ext uri="{FF2B5EF4-FFF2-40B4-BE49-F238E27FC236}">
                <a16:creationId xmlns:a16="http://schemas.microsoft.com/office/drawing/2014/main" id="{ED44E72F-95B9-4ABE-A63E-54B551DB542B}"/>
              </a:ext>
            </a:extLst>
          </p:cNvPr>
          <p:cNvCxnSpPr>
            <a:cxnSpLocks/>
          </p:cNvCxnSpPr>
          <p:nvPr/>
        </p:nvCxnSpPr>
        <p:spPr bwMode="auto">
          <a:xfrm flipV="1">
            <a:off x="4116421" y="3858078"/>
            <a:ext cx="1961744" cy="41119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Connecteur droit avec flèche 30">
            <a:extLst>
              <a:ext uri="{FF2B5EF4-FFF2-40B4-BE49-F238E27FC236}">
                <a16:creationId xmlns:a16="http://schemas.microsoft.com/office/drawing/2014/main" id="{DD49D5CC-5FC3-47CA-BCA3-36779EC804AB}"/>
              </a:ext>
            </a:extLst>
          </p:cNvPr>
          <p:cNvCxnSpPr>
            <a:cxnSpLocks/>
          </p:cNvCxnSpPr>
          <p:nvPr/>
        </p:nvCxnSpPr>
        <p:spPr bwMode="auto">
          <a:xfrm flipV="1">
            <a:off x="4134256" y="4346502"/>
            <a:ext cx="1961744" cy="27804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Connecteur droit avec flèche 32">
            <a:extLst>
              <a:ext uri="{FF2B5EF4-FFF2-40B4-BE49-F238E27FC236}">
                <a16:creationId xmlns:a16="http://schemas.microsoft.com/office/drawing/2014/main" id="{D09BA75A-DDA8-470D-9B09-43BE6C8FF3D5}"/>
              </a:ext>
            </a:extLst>
          </p:cNvPr>
          <p:cNvCxnSpPr/>
          <p:nvPr/>
        </p:nvCxnSpPr>
        <p:spPr bwMode="auto">
          <a:xfrm>
            <a:off x="4171547" y="4951379"/>
            <a:ext cx="1961744"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Connecteur droit avec flèche 34">
            <a:extLst>
              <a:ext uri="{FF2B5EF4-FFF2-40B4-BE49-F238E27FC236}">
                <a16:creationId xmlns:a16="http://schemas.microsoft.com/office/drawing/2014/main" id="{3076CACE-06F3-49AF-8E6F-34B80D36C7DD}"/>
              </a:ext>
            </a:extLst>
          </p:cNvPr>
          <p:cNvCxnSpPr/>
          <p:nvPr/>
        </p:nvCxnSpPr>
        <p:spPr bwMode="auto">
          <a:xfrm>
            <a:off x="4147225" y="5225919"/>
            <a:ext cx="2097932" cy="35343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ZoneTexte 37">
            <a:extLst>
              <a:ext uri="{FF2B5EF4-FFF2-40B4-BE49-F238E27FC236}">
                <a16:creationId xmlns:a16="http://schemas.microsoft.com/office/drawing/2014/main" id="{803F14BB-A5E5-4AAA-8ED4-83E6CE25204D}"/>
              </a:ext>
            </a:extLst>
          </p:cNvPr>
          <p:cNvSpPr txBox="1"/>
          <p:nvPr/>
        </p:nvSpPr>
        <p:spPr>
          <a:xfrm>
            <a:off x="6096000" y="3652481"/>
            <a:ext cx="3725694" cy="369332"/>
          </a:xfrm>
          <a:prstGeom prst="rect">
            <a:avLst/>
          </a:prstGeom>
          <a:noFill/>
        </p:spPr>
        <p:txBody>
          <a:bodyPr wrap="square" rtlCol="0">
            <a:spAutoFit/>
          </a:bodyPr>
          <a:lstStyle/>
          <a:p>
            <a:r>
              <a:rPr lang="fr-FR" dirty="0"/>
              <a:t>Cohérence du projet de mobilité</a:t>
            </a:r>
          </a:p>
        </p:txBody>
      </p:sp>
      <p:sp>
        <p:nvSpPr>
          <p:cNvPr id="39" name="ZoneTexte 38">
            <a:extLst>
              <a:ext uri="{FF2B5EF4-FFF2-40B4-BE49-F238E27FC236}">
                <a16:creationId xmlns:a16="http://schemas.microsoft.com/office/drawing/2014/main" id="{D68644E3-E8E7-4455-8AE7-8F37E1B66BAD}"/>
              </a:ext>
            </a:extLst>
          </p:cNvPr>
          <p:cNvSpPr txBox="1"/>
          <p:nvPr/>
        </p:nvSpPr>
        <p:spPr>
          <a:xfrm>
            <a:off x="6133291" y="4138195"/>
            <a:ext cx="3599234" cy="369332"/>
          </a:xfrm>
          <a:prstGeom prst="rect">
            <a:avLst/>
          </a:prstGeom>
          <a:noFill/>
        </p:spPr>
        <p:txBody>
          <a:bodyPr wrap="square" rtlCol="0">
            <a:spAutoFit/>
          </a:bodyPr>
          <a:lstStyle/>
          <a:p>
            <a:r>
              <a:rPr lang="fr-FR" dirty="0"/>
              <a:t>Budgétisation</a:t>
            </a:r>
          </a:p>
        </p:txBody>
      </p:sp>
      <p:sp>
        <p:nvSpPr>
          <p:cNvPr id="40" name="ZoneTexte 39">
            <a:extLst>
              <a:ext uri="{FF2B5EF4-FFF2-40B4-BE49-F238E27FC236}">
                <a16:creationId xmlns:a16="http://schemas.microsoft.com/office/drawing/2014/main" id="{C82D0C58-BB8D-4C30-88CA-B1196FE8750A}"/>
              </a:ext>
            </a:extLst>
          </p:cNvPr>
          <p:cNvSpPr txBox="1"/>
          <p:nvPr/>
        </p:nvSpPr>
        <p:spPr>
          <a:xfrm>
            <a:off x="6096000" y="4725567"/>
            <a:ext cx="4270443" cy="369332"/>
          </a:xfrm>
          <a:prstGeom prst="rect">
            <a:avLst/>
          </a:prstGeom>
          <a:noFill/>
        </p:spPr>
        <p:txBody>
          <a:bodyPr wrap="square" rtlCol="0">
            <a:spAutoFit/>
          </a:bodyPr>
          <a:lstStyle/>
          <a:p>
            <a:r>
              <a:rPr lang="fr-FR" dirty="0"/>
              <a:t>Compétences linguistiques et culturelles</a:t>
            </a:r>
          </a:p>
        </p:txBody>
      </p:sp>
      <p:sp>
        <p:nvSpPr>
          <p:cNvPr id="41" name="ZoneTexte 40">
            <a:extLst>
              <a:ext uri="{FF2B5EF4-FFF2-40B4-BE49-F238E27FC236}">
                <a16:creationId xmlns:a16="http://schemas.microsoft.com/office/drawing/2014/main" id="{9BA61B45-9B84-4DE7-8B70-70A4B6BD551F}"/>
              </a:ext>
            </a:extLst>
          </p:cNvPr>
          <p:cNvSpPr txBox="1"/>
          <p:nvPr/>
        </p:nvSpPr>
        <p:spPr>
          <a:xfrm>
            <a:off x="6245157" y="5349818"/>
            <a:ext cx="3336589" cy="369332"/>
          </a:xfrm>
          <a:prstGeom prst="rect">
            <a:avLst/>
          </a:prstGeom>
          <a:noFill/>
        </p:spPr>
        <p:txBody>
          <a:bodyPr wrap="square" rtlCol="0">
            <a:spAutoFit/>
          </a:bodyPr>
          <a:lstStyle/>
          <a:p>
            <a:r>
              <a:rPr lang="fr-FR" dirty="0"/>
              <a:t>CV</a:t>
            </a:r>
          </a:p>
        </p:txBody>
      </p:sp>
      <p:sp>
        <p:nvSpPr>
          <p:cNvPr id="45" name="ZoneTexte 44">
            <a:extLst>
              <a:ext uri="{FF2B5EF4-FFF2-40B4-BE49-F238E27FC236}">
                <a16:creationId xmlns:a16="http://schemas.microsoft.com/office/drawing/2014/main" id="{0A3993BC-F809-47D9-999E-631C0324AB83}"/>
              </a:ext>
            </a:extLst>
          </p:cNvPr>
          <p:cNvSpPr txBox="1"/>
          <p:nvPr/>
        </p:nvSpPr>
        <p:spPr>
          <a:xfrm>
            <a:off x="1452663" y="5612306"/>
            <a:ext cx="2383277" cy="369332"/>
          </a:xfrm>
          <a:prstGeom prst="rect">
            <a:avLst/>
          </a:prstGeom>
          <a:noFill/>
        </p:spPr>
        <p:txBody>
          <a:bodyPr wrap="square" rtlCol="0">
            <a:spAutoFit/>
          </a:bodyPr>
          <a:lstStyle/>
          <a:p>
            <a:pPr algn="ctr"/>
            <a:r>
              <a:rPr lang="fr-FR" dirty="0"/>
              <a:t>Janvier 2026</a:t>
            </a:r>
          </a:p>
        </p:txBody>
      </p:sp>
      <p:sp>
        <p:nvSpPr>
          <p:cNvPr id="46" name="ZoneTexte 45">
            <a:extLst>
              <a:ext uri="{FF2B5EF4-FFF2-40B4-BE49-F238E27FC236}">
                <a16:creationId xmlns:a16="http://schemas.microsoft.com/office/drawing/2014/main" id="{99F47FF7-8FFF-4F6A-953C-800F5E665F05}"/>
              </a:ext>
            </a:extLst>
          </p:cNvPr>
          <p:cNvSpPr txBox="1"/>
          <p:nvPr/>
        </p:nvSpPr>
        <p:spPr>
          <a:xfrm>
            <a:off x="1452663" y="2897652"/>
            <a:ext cx="2383277" cy="369332"/>
          </a:xfrm>
          <a:prstGeom prst="rect">
            <a:avLst/>
          </a:prstGeom>
          <a:noFill/>
        </p:spPr>
        <p:txBody>
          <a:bodyPr wrap="square" rtlCol="0">
            <a:spAutoFit/>
          </a:bodyPr>
          <a:lstStyle/>
          <a:p>
            <a:r>
              <a:rPr lang="fr-FR" dirty="0"/>
              <a:t>Novembre/décembre</a:t>
            </a:r>
          </a:p>
        </p:txBody>
      </p:sp>
      <p:sp>
        <p:nvSpPr>
          <p:cNvPr id="47" name="ZoneTexte 46">
            <a:extLst>
              <a:ext uri="{FF2B5EF4-FFF2-40B4-BE49-F238E27FC236}">
                <a16:creationId xmlns:a16="http://schemas.microsoft.com/office/drawing/2014/main" id="{5A3981A2-03FA-4F25-8A14-3F78B16913CC}"/>
              </a:ext>
            </a:extLst>
          </p:cNvPr>
          <p:cNvSpPr txBox="1"/>
          <p:nvPr/>
        </p:nvSpPr>
        <p:spPr>
          <a:xfrm>
            <a:off x="100519" y="6147881"/>
            <a:ext cx="11990962" cy="369332"/>
          </a:xfrm>
          <a:prstGeom prst="rect">
            <a:avLst/>
          </a:prstGeom>
          <a:noFill/>
        </p:spPr>
        <p:txBody>
          <a:bodyPr wrap="square" rtlCol="0">
            <a:spAutoFit/>
          </a:bodyPr>
          <a:lstStyle/>
          <a:p>
            <a:pPr algn="ctr"/>
            <a:r>
              <a:rPr lang="fr-FR" b="1" dirty="0">
                <a:latin typeface="Arial" charset="0"/>
              </a:rPr>
              <a:t>Évaluation des dossiers sur les accords gérés en composante                   Courant février </a:t>
            </a:r>
            <a:endParaRPr lang="fr-FR" dirty="0"/>
          </a:p>
        </p:txBody>
      </p:sp>
      <p:sp>
        <p:nvSpPr>
          <p:cNvPr id="48" name="Flèche : droite 47">
            <a:extLst>
              <a:ext uri="{FF2B5EF4-FFF2-40B4-BE49-F238E27FC236}">
                <a16:creationId xmlns:a16="http://schemas.microsoft.com/office/drawing/2014/main" id="{B5FE9405-FCE1-458D-AE54-D61A6EF5B160}"/>
              </a:ext>
            </a:extLst>
          </p:cNvPr>
          <p:cNvSpPr/>
          <p:nvPr/>
        </p:nvSpPr>
        <p:spPr bwMode="auto">
          <a:xfrm>
            <a:off x="8126681" y="6090231"/>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FF0000"/>
              </a:solidFill>
              <a:effectLst/>
              <a:latin typeface="Arial" charset="0"/>
            </a:endParaRPr>
          </a:p>
        </p:txBody>
      </p:sp>
    </p:spTree>
    <p:extLst>
      <p:ext uri="{BB962C8B-B14F-4D97-AF65-F5344CB8AC3E}">
        <p14:creationId xmlns:p14="http://schemas.microsoft.com/office/powerpoint/2010/main" val="302416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p:txBody>
          <a:bodyPr/>
          <a:lstStyle/>
          <a:p>
            <a:pPr algn="l"/>
            <a:r>
              <a:rPr lang="fr-FR" altLang="fr-FR" b="1" dirty="0">
                <a:solidFill>
                  <a:srgbClr val="FF0000"/>
                </a:solidFill>
              </a:rPr>
              <a:t>Conditions de départ</a:t>
            </a:r>
          </a:p>
        </p:txBody>
      </p:sp>
      <p:sp>
        <p:nvSpPr>
          <p:cNvPr id="31747" name="ZoneTexte 2"/>
          <p:cNvSpPr txBox="1">
            <a:spLocks noChangeArrowheads="1"/>
          </p:cNvSpPr>
          <p:nvPr/>
        </p:nvSpPr>
        <p:spPr bwMode="auto">
          <a:xfrm>
            <a:off x="787274" y="1672505"/>
            <a:ext cx="807561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fr-FR" altLang="fr-FR" sz="1800" dirty="0"/>
              <a:t>IA à l’UGA obligatoire l’année de dépôt de la candidature</a:t>
            </a:r>
          </a:p>
          <a:p>
            <a:pPr eaLnBrk="0" fontAlgn="base" hangingPunct="0">
              <a:spcBef>
                <a:spcPct val="0"/>
              </a:spcBef>
              <a:spcAft>
                <a:spcPct val="0"/>
              </a:spcAft>
            </a:pPr>
            <a:endParaRPr lang="fr-FR" altLang="fr-FR" sz="1800" dirty="0"/>
          </a:p>
          <a:p>
            <a:pPr eaLnBrk="0" fontAlgn="base" hangingPunct="0">
              <a:spcBef>
                <a:spcPct val="0"/>
              </a:spcBef>
              <a:spcAft>
                <a:spcPct val="0"/>
              </a:spcAft>
            </a:pPr>
            <a:r>
              <a:rPr lang="fr-FR" altLang="fr-FR" sz="1800" dirty="0"/>
              <a:t>Dossier complet et respect des deadlines </a:t>
            </a:r>
          </a:p>
          <a:p>
            <a:pPr eaLnBrk="0" fontAlgn="base" hangingPunct="0">
              <a:spcBef>
                <a:spcPct val="0"/>
              </a:spcBef>
              <a:spcAft>
                <a:spcPct val="0"/>
              </a:spcAft>
            </a:pPr>
            <a:endParaRPr lang="fr-FR" altLang="fr-FR" sz="1800" dirty="0"/>
          </a:p>
          <a:p>
            <a:pPr eaLnBrk="0" fontAlgn="base" hangingPunct="0">
              <a:spcBef>
                <a:spcPct val="0"/>
              </a:spcBef>
              <a:spcAft>
                <a:spcPct val="0"/>
              </a:spcAft>
            </a:pPr>
            <a:r>
              <a:rPr lang="fr-FR" altLang="fr-FR" sz="1800" dirty="0"/>
              <a:t>Avoir été sélectionné par l’UGA pour participer à un échange</a:t>
            </a:r>
          </a:p>
          <a:p>
            <a:pPr eaLnBrk="0" fontAlgn="base" hangingPunct="0">
              <a:spcBef>
                <a:spcPct val="0"/>
              </a:spcBef>
              <a:spcAft>
                <a:spcPct val="0"/>
              </a:spcAft>
            </a:pPr>
            <a:endParaRPr lang="fr-FR" altLang="fr-FR" sz="1800" dirty="0"/>
          </a:p>
          <a:p>
            <a:pPr eaLnBrk="0" fontAlgn="base" hangingPunct="0">
              <a:spcBef>
                <a:spcPct val="0"/>
              </a:spcBef>
              <a:spcAft>
                <a:spcPct val="0"/>
              </a:spcAft>
            </a:pPr>
            <a:r>
              <a:rPr lang="fr-FR" altLang="fr-FR" sz="1800" dirty="0"/>
              <a:t>Avoir été accepté par l’université d’accueil</a:t>
            </a:r>
          </a:p>
          <a:p>
            <a:pPr eaLnBrk="0" fontAlgn="base" hangingPunct="0">
              <a:spcBef>
                <a:spcPct val="0"/>
              </a:spcBef>
              <a:spcAft>
                <a:spcPct val="0"/>
              </a:spcAft>
            </a:pPr>
            <a:endParaRPr lang="fr-FR" altLang="fr-FR" sz="1800" dirty="0"/>
          </a:p>
          <a:p>
            <a:pPr eaLnBrk="0" fontAlgn="base" hangingPunct="0">
              <a:spcBef>
                <a:spcPct val="0"/>
              </a:spcBef>
              <a:spcAft>
                <a:spcPct val="0"/>
              </a:spcAft>
            </a:pPr>
            <a:r>
              <a:rPr lang="fr-FR" altLang="fr-FR" sz="1800" dirty="0"/>
              <a:t>Avoir validé l’année académique en cours</a:t>
            </a:r>
          </a:p>
          <a:p>
            <a:pPr eaLnBrk="0" fontAlgn="base" hangingPunct="0">
              <a:spcBef>
                <a:spcPct val="0"/>
              </a:spcBef>
              <a:spcAft>
                <a:spcPct val="0"/>
              </a:spcAft>
            </a:pPr>
            <a:endParaRPr lang="fr-FR" altLang="fr-FR" sz="1800" dirty="0"/>
          </a:p>
          <a:p>
            <a:pPr eaLnBrk="0" fontAlgn="base" hangingPunct="0">
              <a:spcBef>
                <a:spcPct val="0"/>
              </a:spcBef>
              <a:spcAft>
                <a:spcPct val="0"/>
              </a:spcAft>
            </a:pPr>
            <a:r>
              <a:rPr lang="fr-FR" altLang="fr-FR" sz="1800" dirty="0"/>
              <a:t>Avoir été accepté au sein de la formation à l’UGA en lien avec votre dossier de candidature à une mobilité</a:t>
            </a:r>
          </a:p>
          <a:p>
            <a:pPr eaLnBrk="0" fontAlgn="base" hangingPunct="0">
              <a:spcBef>
                <a:spcPct val="0"/>
              </a:spcBef>
              <a:spcAft>
                <a:spcPct val="0"/>
              </a:spcAft>
            </a:pPr>
            <a:endParaRPr lang="fr-FR" altLang="fr-FR" sz="1800" dirty="0"/>
          </a:p>
          <a:p>
            <a:pPr eaLnBrk="0" fontAlgn="base" hangingPunct="0">
              <a:spcBef>
                <a:spcPct val="0"/>
              </a:spcBef>
              <a:spcAft>
                <a:spcPct val="0"/>
              </a:spcAft>
            </a:pPr>
            <a:r>
              <a:rPr lang="fr-FR" altLang="fr-FR" sz="1800" dirty="0"/>
              <a:t>Finaliser l’IA à l’UGA avant votre départ en mobilité</a:t>
            </a:r>
          </a:p>
          <a:p>
            <a:pPr eaLnBrk="0" fontAlgn="base" hangingPunct="0">
              <a:spcBef>
                <a:spcPct val="0"/>
              </a:spcBef>
              <a:spcAft>
                <a:spcPct val="0"/>
              </a:spcAft>
            </a:pPr>
            <a:endParaRPr lang="fr-FR" altLang="fr-FR" sz="1800" dirty="0"/>
          </a:p>
          <a:p>
            <a:pPr eaLnBrk="0" fontAlgn="base" hangingPunct="0">
              <a:spcBef>
                <a:spcPct val="0"/>
              </a:spcBef>
              <a:spcAft>
                <a:spcPct val="0"/>
              </a:spcAft>
            </a:pPr>
            <a:r>
              <a:rPr lang="fr-FR" altLang="fr-FR" sz="1800" dirty="0"/>
              <a:t>Se conformer aux conditions d’immigration du pays d’accueil et aux consignes de sécurité</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9506" y="363612"/>
            <a:ext cx="4188457" cy="2617786"/>
          </a:xfrm>
          <a:prstGeom prst="rect">
            <a:avLst/>
          </a:prstGeom>
        </p:spPr>
      </p:pic>
    </p:spTree>
    <p:extLst>
      <p:ext uri="{BB962C8B-B14F-4D97-AF65-F5344CB8AC3E}">
        <p14:creationId xmlns:p14="http://schemas.microsoft.com/office/powerpoint/2010/main" val="3474299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84990"/>
            <a:ext cx="12192000" cy="1887166"/>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13224F"/>
            </a:solidFill>
          </p:spPr>
        </p:sp>
        <p:sp>
          <p:nvSpPr>
            <p:cNvPr id="4" name="TextBox 4"/>
            <p:cNvSpPr txBox="1"/>
            <p:nvPr/>
          </p:nvSpPr>
          <p:spPr>
            <a:xfrm>
              <a:off x="0" y="-104775"/>
              <a:ext cx="812800" cy="917575"/>
            </a:xfrm>
            <a:prstGeom prst="rect">
              <a:avLst/>
            </a:prstGeom>
          </p:spPr>
          <p:txBody>
            <a:bodyPr lIns="33867" tIns="33867" rIns="33867" bIns="33867" rtlCol="0" anchor="ctr"/>
            <a:lstStyle/>
            <a:p>
              <a:pPr algn="ctr">
                <a:lnSpc>
                  <a:spcPts val="2125"/>
                </a:lnSpc>
              </a:pPr>
              <a:endParaRPr sz="1200"/>
            </a:p>
          </p:txBody>
        </p:sp>
      </p:grpSp>
      <p:sp>
        <p:nvSpPr>
          <p:cNvPr id="5" name="Freeform 5"/>
          <p:cNvSpPr/>
          <p:nvPr/>
        </p:nvSpPr>
        <p:spPr>
          <a:xfrm>
            <a:off x="3897950" y="2138908"/>
            <a:ext cx="1122770" cy="393491"/>
          </a:xfrm>
          <a:custGeom>
            <a:avLst/>
            <a:gdLst/>
            <a:ahLst/>
            <a:cxnLst/>
            <a:rect l="l" t="t" r="r" b="b"/>
            <a:pathLst>
              <a:path w="1684155" h="590237">
                <a:moveTo>
                  <a:pt x="0" y="0"/>
                </a:moveTo>
                <a:lnTo>
                  <a:pt x="1684155" y="0"/>
                </a:lnTo>
                <a:lnTo>
                  <a:pt x="1684155" y="590238"/>
                </a:lnTo>
                <a:lnTo>
                  <a:pt x="0" y="590238"/>
                </a:lnTo>
                <a:lnTo>
                  <a:pt x="0" y="0"/>
                </a:lnTo>
                <a:close/>
              </a:path>
            </a:pathLst>
          </a:custGeom>
          <a:blipFill>
            <a:blip r:embed="rId2"/>
            <a:stretch>
              <a:fillRect t="-22819" b="-141534"/>
            </a:stretch>
          </a:blipFill>
        </p:spPr>
      </p:sp>
      <p:sp>
        <p:nvSpPr>
          <p:cNvPr id="6" name="Freeform 6"/>
          <p:cNvSpPr/>
          <p:nvPr/>
        </p:nvSpPr>
        <p:spPr>
          <a:xfrm>
            <a:off x="5784587" y="2138908"/>
            <a:ext cx="1256815" cy="480770"/>
          </a:xfrm>
          <a:custGeom>
            <a:avLst/>
            <a:gdLst/>
            <a:ahLst/>
            <a:cxnLst/>
            <a:rect l="l" t="t" r="r" b="b"/>
            <a:pathLst>
              <a:path w="1885222" h="721155">
                <a:moveTo>
                  <a:pt x="0" y="0"/>
                </a:moveTo>
                <a:lnTo>
                  <a:pt x="1885222" y="0"/>
                </a:lnTo>
                <a:lnTo>
                  <a:pt x="1885222" y="721155"/>
                </a:lnTo>
                <a:lnTo>
                  <a:pt x="0" y="721155"/>
                </a:lnTo>
                <a:lnTo>
                  <a:pt x="0" y="0"/>
                </a:lnTo>
                <a:close/>
              </a:path>
            </a:pathLst>
          </a:custGeom>
          <a:blipFill>
            <a:blip r:embed="rId3"/>
            <a:stretch>
              <a:fillRect t="-14865" b="-114865"/>
            </a:stretch>
          </a:blipFill>
        </p:spPr>
      </p:sp>
      <p:sp>
        <p:nvSpPr>
          <p:cNvPr id="7" name="Freeform 7"/>
          <p:cNvSpPr/>
          <p:nvPr/>
        </p:nvSpPr>
        <p:spPr>
          <a:xfrm>
            <a:off x="8123803" y="2182864"/>
            <a:ext cx="1220200" cy="392857"/>
          </a:xfrm>
          <a:custGeom>
            <a:avLst/>
            <a:gdLst/>
            <a:ahLst/>
            <a:cxnLst/>
            <a:rect l="l" t="t" r="r" b="b"/>
            <a:pathLst>
              <a:path w="1830300" h="589285">
                <a:moveTo>
                  <a:pt x="0" y="0"/>
                </a:moveTo>
                <a:lnTo>
                  <a:pt x="1830299" y="0"/>
                </a:lnTo>
                <a:lnTo>
                  <a:pt x="1830299" y="589285"/>
                </a:lnTo>
                <a:lnTo>
                  <a:pt x="0" y="589285"/>
                </a:lnTo>
                <a:lnTo>
                  <a:pt x="0" y="0"/>
                </a:lnTo>
                <a:close/>
              </a:path>
            </a:pathLst>
          </a:custGeom>
          <a:blipFill>
            <a:blip r:embed="rId4"/>
            <a:stretch>
              <a:fillRect t="-20645" b="-142641"/>
            </a:stretch>
          </a:blipFill>
        </p:spPr>
      </p:sp>
      <p:sp>
        <p:nvSpPr>
          <p:cNvPr id="8" name="Freeform 8"/>
          <p:cNvSpPr/>
          <p:nvPr/>
        </p:nvSpPr>
        <p:spPr>
          <a:xfrm>
            <a:off x="5282461" y="2250304"/>
            <a:ext cx="240385" cy="240385"/>
          </a:xfrm>
          <a:custGeom>
            <a:avLst/>
            <a:gdLst/>
            <a:ahLst/>
            <a:cxnLst/>
            <a:rect l="l" t="t" r="r" b="b"/>
            <a:pathLst>
              <a:path w="360577" h="360577">
                <a:moveTo>
                  <a:pt x="0" y="0"/>
                </a:moveTo>
                <a:lnTo>
                  <a:pt x="360577" y="0"/>
                </a:lnTo>
                <a:lnTo>
                  <a:pt x="360577" y="360578"/>
                </a:lnTo>
                <a:lnTo>
                  <a:pt x="0" y="3605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7475825" y="2250303"/>
            <a:ext cx="240385" cy="240385"/>
          </a:xfrm>
          <a:custGeom>
            <a:avLst/>
            <a:gdLst/>
            <a:ahLst/>
            <a:cxnLst/>
            <a:rect l="l" t="t" r="r" b="b"/>
            <a:pathLst>
              <a:path w="360577" h="360577">
                <a:moveTo>
                  <a:pt x="0" y="0"/>
                </a:moveTo>
                <a:lnTo>
                  <a:pt x="360577" y="0"/>
                </a:lnTo>
                <a:lnTo>
                  <a:pt x="360577" y="360578"/>
                </a:lnTo>
                <a:lnTo>
                  <a:pt x="0" y="3605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TextBox 10"/>
          <p:cNvSpPr txBox="1"/>
          <p:nvPr/>
        </p:nvSpPr>
        <p:spPr>
          <a:xfrm>
            <a:off x="720204" y="1281499"/>
            <a:ext cx="10820400" cy="667427"/>
          </a:xfrm>
          <a:prstGeom prst="rect">
            <a:avLst/>
          </a:prstGeom>
        </p:spPr>
        <p:txBody>
          <a:bodyPr lIns="0" tIns="0" rIns="0" bIns="0" rtlCol="0" anchor="t">
            <a:spAutoFit/>
          </a:bodyPr>
          <a:lstStyle/>
          <a:p>
            <a:pPr>
              <a:lnSpc>
                <a:spcPts val="2725"/>
              </a:lnSpc>
              <a:spcBef>
                <a:spcPct val="0"/>
              </a:spcBef>
            </a:pPr>
            <a:r>
              <a:rPr lang="en-US" sz="1816" spc="91" dirty="0">
                <a:solidFill>
                  <a:srgbClr val="FFFFFF"/>
                </a:solidFill>
                <a:latin typeface="Calibri (MS) Bold"/>
              </a:rPr>
              <a:t>POUR LES MOBILITÉS D’ÉTUDES, CES 3 BOURSES SONT CUMULABLES ENTRE ELLES ET ÉGALEMENT CUMULABLES AVEC LA BOURSE DU CROUS</a:t>
            </a:r>
          </a:p>
        </p:txBody>
      </p:sp>
      <p:sp>
        <p:nvSpPr>
          <p:cNvPr id="11" name="TextBox 11"/>
          <p:cNvSpPr txBox="1"/>
          <p:nvPr/>
        </p:nvSpPr>
        <p:spPr>
          <a:xfrm>
            <a:off x="685800" y="376436"/>
            <a:ext cx="10889209" cy="611129"/>
          </a:xfrm>
          <a:prstGeom prst="rect">
            <a:avLst/>
          </a:prstGeom>
        </p:spPr>
        <p:txBody>
          <a:bodyPr lIns="0" tIns="0" rIns="0" bIns="0" rtlCol="0" anchor="t">
            <a:spAutoFit/>
          </a:bodyPr>
          <a:lstStyle/>
          <a:p>
            <a:pPr>
              <a:lnSpc>
                <a:spcPts val="4700"/>
              </a:lnSpc>
            </a:pPr>
            <a:r>
              <a:rPr lang="en-US" sz="4700" dirty="0">
                <a:solidFill>
                  <a:srgbClr val="FF0000"/>
                </a:solidFill>
                <a:latin typeface="Calibri" panose="020F0502020204030204" pitchFamily="34" charset="0"/>
                <a:cs typeface="Calibri" panose="020F0502020204030204" pitchFamily="34" charset="0"/>
              </a:rPr>
              <a:t>Les aides </a:t>
            </a:r>
            <a:r>
              <a:rPr lang="en-US" sz="4700" dirty="0" err="1">
                <a:solidFill>
                  <a:srgbClr val="FF0000"/>
                </a:solidFill>
                <a:latin typeface="Calibri" panose="020F0502020204030204" pitchFamily="34" charset="0"/>
                <a:cs typeface="Calibri" panose="020F0502020204030204" pitchFamily="34" charset="0"/>
              </a:rPr>
              <a:t>financières</a:t>
            </a:r>
            <a:r>
              <a:rPr lang="en-US" sz="4700" dirty="0">
                <a:solidFill>
                  <a:srgbClr val="FF0000"/>
                </a:solidFill>
                <a:latin typeface="Calibri" panose="020F0502020204030204" pitchFamily="34" charset="0"/>
                <a:cs typeface="Calibri" panose="020F0502020204030204" pitchFamily="34" charset="0"/>
              </a:rPr>
              <a:t> </a:t>
            </a:r>
            <a:r>
              <a:rPr lang="en-US" sz="4700" dirty="0" err="1">
                <a:solidFill>
                  <a:srgbClr val="FF0000"/>
                </a:solidFill>
                <a:latin typeface="Calibri" panose="020F0502020204030204" pitchFamily="34" charset="0"/>
                <a:cs typeface="Calibri" panose="020F0502020204030204" pitchFamily="34" charset="0"/>
              </a:rPr>
              <a:t>possibles</a:t>
            </a:r>
            <a:endParaRPr lang="en-US" sz="4700" dirty="0">
              <a:solidFill>
                <a:srgbClr val="FF0000"/>
              </a:solidFill>
              <a:latin typeface="Calibri" panose="020F0502020204030204" pitchFamily="34" charset="0"/>
              <a:cs typeface="Calibri" panose="020F0502020204030204" pitchFamily="34" charset="0"/>
            </a:endParaRPr>
          </a:p>
        </p:txBody>
      </p:sp>
      <p:sp>
        <p:nvSpPr>
          <p:cNvPr id="12" name="TextBox 12"/>
          <p:cNvSpPr txBox="1"/>
          <p:nvPr/>
        </p:nvSpPr>
        <p:spPr>
          <a:xfrm>
            <a:off x="674138" y="3476989"/>
            <a:ext cx="6447625" cy="2216632"/>
          </a:xfrm>
          <a:prstGeom prst="rect">
            <a:avLst/>
          </a:prstGeom>
        </p:spPr>
        <p:txBody>
          <a:bodyPr lIns="0" tIns="0" rIns="0" bIns="0" rtlCol="0" anchor="t">
            <a:spAutoFit/>
          </a:bodyPr>
          <a:lstStyle/>
          <a:p>
            <a:pPr>
              <a:lnSpc>
                <a:spcPts val="2521"/>
              </a:lnSpc>
            </a:pPr>
            <a:endParaRPr sz="1200" dirty="0">
              <a:solidFill>
                <a:srgbClr val="FF0000"/>
              </a:solidFill>
            </a:endParaRPr>
          </a:p>
          <a:p>
            <a:pPr>
              <a:lnSpc>
                <a:spcPts val="2521"/>
              </a:lnSpc>
            </a:pPr>
            <a:r>
              <a:rPr lang="en-US" sz="1801" spc="18" dirty="0">
                <a:solidFill>
                  <a:srgbClr val="FF0000"/>
                </a:solidFill>
                <a:latin typeface="Calibri (MS)"/>
              </a:rPr>
              <a:t>CRITÈRES DE BASE POUR EN BÉNÉFICIER </a:t>
            </a:r>
            <a:r>
              <a:rPr lang="en-US" sz="1801" spc="18" dirty="0">
                <a:solidFill>
                  <a:srgbClr val="E84E10"/>
                </a:solidFill>
                <a:latin typeface="Calibri (MS)"/>
              </a:rPr>
              <a:t>: </a:t>
            </a:r>
          </a:p>
          <a:p>
            <a:pPr>
              <a:lnSpc>
                <a:spcPts val="2521"/>
              </a:lnSpc>
            </a:pPr>
            <a:endParaRPr lang="en-US" sz="1801" spc="18" dirty="0">
              <a:solidFill>
                <a:srgbClr val="E84E10"/>
              </a:solidFill>
              <a:latin typeface="Calibri (MS)"/>
            </a:endParaRPr>
          </a:p>
          <a:p>
            <a:pPr marL="388881" lvl="1" indent="-194440">
              <a:lnSpc>
                <a:spcPts val="2521"/>
              </a:lnSpc>
              <a:buFont typeface="Arial"/>
              <a:buChar char="•"/>
            </a:pPr>
            <a:r>
              <a:rPr lang="en-US" sz="1801" spc="18" dirty="0" err="1">
                <a:solidFill>
                  <a:srgbClr val="13224F"/>
                </a:solidFill>
                <a:latin typeface="Calibri (MS)"/>
              </a:rPr>
              <a:t>Être</a:t>
            </a:r>
            <a:r>
              <a:rPr lang="en-US" sz="1801" spc="18" dirty="0">
                <a:solidFill>
                  <a:srgbClr val="13224F"/>
                </a:solidFill>
                <a:latin typeface="Calibri (MS)"/>
              </a:rPr>
              <a:t> </a:t>
            </a:r>
            <a:r>
              <a:rPr lang="en-US" sz="1801" spc="18" dirty="0" err="1">
                <a:solidFill>
                  <a:srgbClr val="13224F"/>
                </a:solidFill>
                <a:latin typeface="Calibri (MS)"/>
              </a:rPr>
              <a:t>inscrit</a:t>
            </a:r>
            <a:r>
              <a:rPr lang="en-US" sz="1801" spc="18" dirty="0">
                <a:solidFill>
                  <a:srgbClr val="13224F"/>
                </a:solidFill>
                <a:latin typeface="Calibri (MS)"/>
              </a:rPr>
              <a:t> à </a:t>
            </a:r>
            <a:r>
              <a:rPr lang="en-US" sz="1801" spc="18" dirty="0" err="1">
                <a:solidFill>
                  <a:srgbClr val="13224F"/>
                </a:solidFill>
                <a:latin typeface="Calibri (MS)"/>
              </a:rPr>
              <a:t>l'UGA</a:t>
            </a:r>
            <a:r>
              <a:rPr lang="en-US" sz="1801" spc="18" dirty="0">
                <a:solidFill>
                  <a:srgbClr val="13224F"/>
                </a:solidFill>
                <a:latin typeface="Calibri (MS)"/>
              </a:rPr>
              <a:t> </a:t>
            </a:r>
            <a:r>
              <a:rPr lang="en-US" sz="1801" spc="18" dirty="0" err="1">
                <a:solidFill>
                  <a:srgbClr val="13224F"/>
                </a:solidFill>
                <a:latin typeface="Calibri (MS)"/>
              </a:rPr>
              <a:t>l'année</a:t>
            </a:r>
            <a:r>
              <a:rPr lang="en-US" sz="1801" spc="18" dirty="0">
                <a:solidFill>
                  <a:srgbClr val="13224F"/>
                </a:solidFill>
                <a:latin typeface="Calibri (MS)"/>
              </a:rPr>
              <a:t> de </a:t>
            </a:r>
            <a:r>
              <a:rPr lang="en-US" sz="1801" spc="18" dirty="0" err="1">
                <a:solidFill>
                  <a:srgbClr val="13224F"/>
                </a:solidFill>
                <a:latin typeface="Calibri (MS)"/>
              </a:rPr>
              <a:t>sa</a:t>
            </a:r>
            <a:r>
              <a:rPr lang="en-US" sz="1801" spc="18" dirty="0">
                <a:solidFill>
                  <a:srgbClr val="13224F"/>
                </a:solidFill>
                <a:latin typeface="Calibri (MS)"/>
              </a:rPr>
              <a:t> </a:t>
            </a:r>
            <a:r>
              <a:rPr lang="en-US" sz="1801" spc="18" dirty="0" err="1">
                <a:solidFill>
                  <a:srgbClr val="13224F"/>
                </a:solidFill>
                <a:latin typeface="Calibri (MS)"/>
              </a:rPr>
              <a:t>mobilité</a:t>
            </a:r>
            <a:endParaRPr lang="en-US" sz="1801" spc="18" dirty="0">
              <a:solidFill>
                <a:srgbClr val="13224F"/>
              </a:solidFill>
              <a:latin typeface="Calibri (MS)"/>
            </a:endParaRPr>
          </a:p>
          <a:p>
            <a:pPr marL="388881" lvl="1" indent="-194440">
              <a:lnSpc>
                <a:spcPts val="2521"/>
              </a:lnSpc>
              <a:buFont typeface="Arial"/>
              <a:buChar char="•"/>
            </a:pPr>
            <a:r>
              <a:rPr lang="en-US" sz="1801" spc="18" dirty="0">
                <a:solidFill>
                  <a:srgbClr val="13224F"/>
                </a:solidFill>
                <a:latin typeface="Calibri (MS)"/>
              </a:rPr>
              <a:t>La </a:t>
            </a:r>
            <a:r>
              <a:rPr lang="en-US" sz="1801" spc="18" dirty="0" err="1">
                <a:solidFill>
                  <a:srgbClr val="13224F"/>
                </a:solidFill>
                <a:latin typeface="Calibri (MS)"/>
              </a:rPr>
              <a:t>mobilité</a:t>
            </a:r>
            <a:r>
              <a:rPr lang="en-US" sz="1801" spc="18" dirty="0">
                <a:solidFill>
                  <a:srgbClr val="13224F"/>
                </a:solidFill>
                <a:latin typeface="Calibri (MS)"/>
              </a:rPr>
              <a:t> </a:t>
            </a:r>
            <a:r>
              <a:rPr lang="en-US" sz="1801" spc="18" dirty="0" err="1">
                <a:solidFill>
                  <a:srgbClr val="13224F"/>
                </a:solidFill>
                <a:latin typeface="Calibri (MS)"/>
              </a:rPr>
              <a:t>doit</a:t>
            </a:r>
            <a:r>
              <a:rPr lang="en-US" sz="1801" spc="18" dirty="0">
                <a:solidFill>
                  <a:srgbClr val="13224F"/>
                </a:solidFill>
                <a:latin typeface="Calibri (MS)"/>
              </a:rPr>
              <a:t> </a:t>
            </a:r>
            <a:r>
              <a:rPr lang="en-US" sz="1801" spc="18" dirty="0" err="1">
                <a:solidFill>
                  <a:srgbClr val="13224F"/>
                </a:solidFill>
                <a:latin typeface="Calibri (MS)"/>
              </a:rPr>
              <a:t>être</a:t>
            </a:r>
            <a:r>
              <a:rPr lang="en-US" sz="1801" spc="18" dirty="0">
                <a:solidFill>
                  <a:srgbClr val="13224F"/>
                </a:solidFill>
                <a:latin typeface="Calibri (MS)"/>
              </a:rPr>
              <a:t> </a:t>
            </a:r>
            <a:r>
              <a:rPr lang="en-US" sz="1801" spc="18" dirty="0" err="1">
                <a:solidFill>
                  <a:srgbClr val="13224F"/>
                </a:solidFill>
                <a:latin typeface="Calibri (MS)"/>
              </a:rPr>
              <a:t>validée</a:t>
            </a:r>
            <a:r>
              <a:rPr lang="en-US" sz="1801" spc="18" dirty="0">
                <a:solidFill>
                  <a:srgbClr val="13224F"/>
                </a:solidFill>
                <a:latin typeface="Calibri (MS)"/>
              </a:rPr>
              <a:t> par des ECTS</a:t>
            </a:r>
          </a:p>
          <a:p>
            <a:pPr marL="388881" lvl="1" indent="-194440">
              <a:lnSpc>
                <a:spcPts val="2521"/>
              </a:lnSpc>
              <a:buFont typeface="Arial"/>
              <a:buChar char="•"/>
            </a:pPr>
            <a:r>
              <a:rPr lang="en-US" sz="1801" spc="18" dirty="0">
                <a:solidFill>
                  <a:srgbClr val="13224F"/>
                </a:solidFill>
                <a:latin typeface="Calibri (MS)"/>
              </a:rPr>
              <a:t>Il </a:t>
            </a:r>
            <a:r>
              <a:rPr lang="en-US" sz="1801" spc="18" dirty="0" err="1">
                <a:solidFill>
                  <a:srgbClr val="13224F"/>
                </a:solidFill>
                <a:latin typeface="Calibri (MS)"/>
              </a:rPr>
              <a:t>n'y</a:t>
            </a:r>
            <a:r>
              <a:rPr lang="en-US" sz="1801" spc="18" dirty="0">
                <a:solidFill>
                  <a:srgbClr val="13224F"/>
                </a:solidFill>
                <a:latin typeface="Calibri (MS)"/>
              </a:rPr>
              <a:t> a pas de </a:t>
            </a:r>
            <a:r>
              <a:rPr lang="en-US" sz="1801" spc="18" dirty="0" err="1">
                <a:solidFill>
                  <a:srgbClr val="13224F"/>
                </a:solidFill>
                <a:latin typeface="Calibri (MS)"/>
              </a:rPr>
              <a:t>critères</a:t>
            </a:r>
            <a:r>
              <a:rPr lang="en-US" sz="1801" spc="18" dirty="0">
                <a:solidFill>
                  <a:srgbClr val="13224F"/>
                </a:solidFill>
                <a:latin typeface="Calibri (MS)"/>
              </a:rPr>
              <a:t> de </a:t>
            </a:r>
            <a:r>
              <a:rPr lang="en-US" sz="1801" spc="18" dirty="0" err="1">
                <a:solidFill>
                  <a:srgbClr val="13224F"/>
                </a:solidFill>
                <a:latin typeface="Calibri (MS)"/>
              </a:rPr>
              <a:t>nationalité</a:t>
            </a:r>
            <a:endParaRPr lang="en-US" sz="1801" spc="18" dirty="0">
              <a:solidFill>
                <a:srgbClr val="13224F"/>
              </a:solidFill>
              <a:latin typeface="Calibri (MS)"/>
            </a:endParaRPr>
          </a:p>
          <a:p>
            <a:pPr marL="388881" lvl="1" indent="-194440">
              <a:lnSpc>
                <a:spcPts val="2521"/>
              </a:lnSpc>
              <a:buFont typeface="Arial"/>
              <a:buChar char="•"/>
            </a:pPr>
            <a:r>
              <a:rPr lang="en-US" sz="1801" spc="18" dirty="0" err="1">
                <a:solidFill>
                  <a:srgbClr val="13224F"/>
                </a:solidFill>
                <a:latin typeface="Calibri (MS)"/>
              </a:rPr>
              <a:t>Année</a:t>
            </a:r>
            <a:r>
              <a:rPr lang="en-US" sz="1801" spc="18" dirty="0">
                <a:solidFill>
                  <a:srgbClr val="13224F"/>
                </a:solidFill>
                <a:latin typeface="Calibri (MS)"/>
              </a:rPr>
              <a:t> de </a:t>
            </a:r>
            <a:r>
              <a:rPr lang="en-US" sz="1801" spc="18" dirty="0" err="1">
                <a:solidFill>
                  <a:srgbClr val="13224F"/>
                </a:solidFill>
                <a:latin typeface="Calibri (MS)"/>
              </a:rPr>
              <a:t>césure</a:t>
            </a:r>
            <a:r>
              <a:rPr lang="en-US" sz="1801" spc="18" dirty="0">
                <a:solidFill>
                  <a:srgbClr val="13224F"/>
                </a:solidFill>
                <a:latin typeface="Calibri (MS)"/>
              </a:rPr>
              <a:t> </a:t>
            </a:r>
            <a:r>
              <a:rPr lang="en-US" sz="1801" spc="18" dirty="0" err="1">
                <a:solidFill>
                  <a:srgbClr val="13224F"/>
                </a:solidFill>
                <a:latin typeface="Calibri (MS)"/>
              </a:rPr>
              <a:t>Inéligible</a:t>
            </a:r>
            <a:endParaRPr lang="en-US" sz="1801" spc="18" dirty="0">
              <a:solidFill>
                <a:srgbClr val="13224F"/>
              </a:solidFill>
              <a:latin typeface="Calibri (MS)"/>
            </a:endParaRPr>
          </a:p>
        </p:txBody>
      </p:sp>
      <p:sp>
        <p:nvSpPr>
          <p:cNvPr id="15" name="Espace réservé du contenu 2">
            <a:extLst>
              <a:ext uri="{FF2B5EF4-FFF2-40B4-BE49-F238E27FC236}">
                <a16:creationId xmlns:a16="http://schemas.microsoft.com/office/drawing/2014/main" id="{D631D5CA-A851-4CDA-A788-BAE3EF88E244}"/>
              </a:ext>
            </a:extLst>
          </p:cNvPr>
          <p:cNvSpPr txBox="1">
            <a:spLocks/>
          </p:cNvSpPr>
          <p:nvPr/>
        </p:nvSpPr>
        <p:spPr>
          <a:xfrm>
            <a:off x="6929626" y="3096043"/>
            <a:ext cx="4850569" cy="3535573"/>
          </a:xfrm>
          <a:prstGeom prst="round2DiagRect">
            <a:avLst/>
          </a:prstGeom>
          <a:solidFill>
            <a:srgbClr val="EAA48E">
              <a:alpha val="49804"/>
            </a:srgb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endParaRPr lang="fr-FR" sz="1600" dirty="0">
              <a:solidFill>
                <a:srgbClr val="002060"/>
              </a:solidFill>
            </a:endParaRPr>
          </a:p>
          <a:p>
            <a:pPr algn="just"/>
            <a:r>
              <a:rPr lang="fr-FR" sz="1600" dirty="0">
                <a:solidFill>
                  <a:srgbClr val="002060"/>
                </a:solidFill>
              </a:rPr>
              <a:t>Le principe des bourses de mobilité n’est pas de financer l’intégralité d’un séjour à l’étranger, mais d’aider les étudiants à faire en sorte que le surcoût d’une mobilité à l‘internationale ne soit pas un frein au départ.</a:t>
            </a:r>
          </a:p>
          <a:p>
            <a:pPr algn="just"/>
            <a:r>
              <a:rPr lang="fr-FR" sz="1600" dirty="0">
                <a:solidFill>
                  <a:srgbClr val="002060"/>
                </a:solidFill>
              </a:rPr>
              <a:t>Il faut tenir compte de ce surcoût lors de la construction de votre projet de mobilité (choix de la destination, coût de la vie, etc.).</a:t>
            </a:r>
          </a:p>
          <a:p>
            <a:pPr algn="just"/>
            <a:r>
              <a:rPr lang="fr-FR" sz="1600" dirty="0">
                <a:solidFill>
                  <a:srgbClr val="002060"/>
                </a:solidFill>
              </a:rPr>
              <a:t>Les bourses de mobilité ne sont </a:t>
            </a:r>
            <a:r>
              <a:rPr lang="fr-FR" sz="1600" b="1" dirty="0">
                <a:solidFill>
                  <a:srgbClr val="002060"/>
                </a:solidFill>
              </a:rPr>
              <a:t>pas automatiques </a:t>
            </a:r>
            <a:r>
              <a:rPr lang="fr-FR" sz="1600" dirty="0">
                <a:solidFill>
                  <a:srgbClr val="002060"/>
                </a:solidFill>
              </a:rPr>
              <a:t>et les montants varient d’une année à l’autre,  en fonction des enveloppes attribuées à l’UGA par les organismes financeurs.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800C7C4-639E-4682-9200-C6608BE38E47}"/>
              </a:ext>
            </a:extLst>
          </p:cNvPr>
          <p:cNvPicPr>
            <a:picLocks noChangeAspect="1"/>
          </p:cNvPicPr>
          <p:nvPr/>
        </p:nvPicPr>
        <p:blipFill>
          <a:blip r:embed="rId2"/>
          <a:stretch>
            <a:fillRect/>
          </a:stretch>
        </p:blipFill>
        <p:spPr>
          <a:xfrm>
            <a:off x="905522" y="1622901"/>
            <a:ext cx="9854214" cy="4421763"/>
          </a:xfrm>
          <a:prstGeom prst="rect">
            <a:avLst/>
          </a:prstGeom>
        </p:spPr>
      </p:pic>
      <p:sp>
        <p:nvSpPr>
          <p:cNvPr id="3" name="ZoneTexte 2">
            <a:extLst>
              <a:ext uri="{FF2B5EF4-FFF2-40B4-BE49-F238E27FC236}">
                <a16:creationId xmlns:a16="http://schemas.microsoft.com/office/drawing/2014/main" id="{00C8C0AA-1DA2-4E63-B088-4CCFB6BD151B}"/>
              </a:ext>
            </a:extLst>
          </p:cNvPr>
          <p:cNvSpPr txBox="1"/>
          <p:nvPr/>
        </p:nvSpPr>
        <p:spPr>
          <a:xfrm>
            <a:off x="745724" y="514905"/>
            <a:ext cx="9916358" cy="1107996"/>
          </a:xfrm>
          <a:prstGeom prst="rect">
            <a:avLst/>
          </a:prstGeom>
          <a:noFill/>
        </p:spPr>
        <p:txBody>
          <a:bodyPr wrap="square" rtlCol="0">
            <a:spAutoFit/>
          </a:bodyPr>
          <a:lstStyle/>
          <a:p>
            <a:r>
              <a:rPr lang="fr-FR" sz="2400" dirty="0"/>
              <a:t>Le </a:t>
            </a:r>
            <a:r>
              <a:rPr lang="fr-FR" sz="2400" dirty="0" err="1"/>
              <a:t>Padlet</a:t>
            </a:r>
            <a:r>
              <a:rPr lang="fr-FR" sz="2400" dirty="0"/>
              <a:t> de la mobilité : </a:t>
            </a:r>
            <a:r>
              <a:rPr lang="fr-FR" sz="2400" dirty="0">
                <a:hlinkClick r:id="rId3"/>
              </a:rPr>
              <a:t>https://padlet.com/outgoing_/padlet-de-la-mobilit-f5ccfy65gwvu6nq5</a:t>
            </a:r>
            <a:endParaRPr lang="fr-FR" sz="2400" dirty="0"/>
          </a:p>
          <a:p>
            <a:endParaRPr lang="fr-FR" dirty="0"/>
          </a:p>
        </p:txBody>
      </p:sp>
    </p:spTree>
    <p:extLst>
      <p:ext uri="{BB962C8B-B14F-4D97-AF65-F5344CB8AC3E}">
        <p14:creationId xmlns:p14="http://schemas.microsoft.com/office/powerpoint/2010/main" val="4170411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01593" y="737731"/>
            <a:ext cx="11316315" cy="5176686"/>
          </a:xfrm>
          <a:effectLst>
            <a:glow rad="139700">
              <a:schemeClr val="accent2">
                <a:satMod val="175000"/>
                <a:alpha val="40000"/>
              </a:schemeClr>
            </a:glow>
          </a:effectLst>
        </p:spPr>
        <p:txBody>
          <a:bodyPr/>
          <a:lstStyle/>
          <a:p>
            <a:pPr eaLnBrk="1" hangingPunct="1">
              <a:lnSpc>
                <a:spcPct val="80000"/>
              </a:lnSpc>
              <a:defRPr/>
            </a:pPr>
            <a:endParaRPr lang="fr-FR" altLang="fr-FR" sz="2400" dirty="0"/>
          </a:p>
          <a:p>
            <a:pPr marL="0" indent="0" eaLnBrk="1" hangingPunct="1">
              <a:lnSpc>
                <a:spcPct val="80000"/>
              </a:lnSpc>
              <a:buNone/>
              <a:defRPr/>
            </a:pPr>
            <a:r>
              <a:rPr lang="fr-FR" altLang="fr-FR" sz="2400" dirty="0"/>
              <a:t>	 </a:t>
            </a:r>
          </a:p>
          <a:p>
            <a:pPr marL="0" indent="0" eaLnBrk="1" hangingPunct="1">
              <a:lnSpc>
                <a:spcPct val="80000"/>
              </a:lnSpc>
              <a:buNone/>
              <a:defRPr/>
            </a:pPr>
            <a:r>
              <a:rPr lang="fr-FR" altLang="fr-FR" sz="2400" dirty="0"/>
              <a:t>	</a:t>
            </a:r>
          </a:p>
          <a:p>
            <a:pPr marL="0" indent="0" eaLnBrk="1" hangingPunct="1">
              <a:lnSpc>
                <a:spcPct val="80000"/>
              </a:lnSpc>
              <a:buNone/>
              <a:defRPr/>
            </a:pPr>
            <a:r>
              <a:rPr lang="fr-FR" altLang="fr-FR" sz="2400" b="1" dirty="0">
                <a:solidFill>
                  <a:srgbClr val="7030A0"/>
                </a:solidFill>
              </a:rPr>
              <a:t>	</a:t>
            </a:r>
            <a:r>
              <a:rPr lang="fr-FR" altLang="fr-FR" sz="2400" b="1" dirty="0"/>
              <a:t>Les dossiers incomplets seront automatiquement rejetés.</a:t>
            </a:r>
          </a:p>
          <a:p>
            <a:pPr marL="0" indent="0" eaLnBrk="1" hangingPunct="1">
              <a:lnSpc>
                <a:spcPct val="80000"/>
              </a:lnSpc>
              <a:buNone/>
              <a:defRPr/>
            </a:pPr>
            <a:endParaRPr lang="fr-FR" altLang="fr-FR" sz="2400" dirty="0"/>
          </a:p>
          <a:p>
            <a:pPr marL="0" indent="0" eaLnBrk="1" hangingPunct="1">
              <a:lnSpc>
                <a:spcPct val="80000"/>
              </a:lnSpc>
              <a:buNone/>
              <a:defRPr/>
            </a:pPr>
            <a:r>
              <a:rPr lang="fr-FR" altLang="fr-FR" sz="2400" dirty="0"/>
              <a:t>	N’attendez pas la dernière minute pour faire valider vos pré-choix de cours        	par votre Coordinateur pédagogique.</a:t>
            </a:r>
          </a:p>
          <a:p>
            <a:pPr eaLnBrk="1" hangingPunct="1">
              <a:lnSpc>
                <a:spcPct val="80000"/>
              </a:lnSpc>
              <a:defRPr/>
            </a:pPr>
            <a:endParaRPr lang="fr-FR" altLang="fr-FR" sz="2400" dirty="0"/>
          </a:p>
          <a:p>
            <a:pPr marL="457200" lvl="1" indent="0" eaLnBrk="1" hangingPunct="1">
              <a:lnSpc>
                <a:spcPct val="80000"/>
              </a:lnSpc>
              <a:buNone/>
              <a:defRPr/>
            </a:pPr>
            <a:r>
              <a:rPr lang="fr-FR" altLang="fr-FR" sz="2000" dirty="0"/>
              <a:t>	</a:t>
            </a:r>
            <a:r>
              <a:rPr lang="fr-FR" altLang="fr-FR" sz="2400" dirty="0"/>
              <a:t>N’attendez pas la dernière minute pour vous inscrire à un test de langue           	(résultats tests au + tard le 01/12/25)</a:t>
            </a:r>
          </a:p>
          <a:p>
            <a:pPr marL="457200" lvl="1" indent="0" eaLnBrk="1" hangingPunct="1">
              <a:lnSpc>
                <a:spcPct val="80000"/>
              </a:lnSpc>
              <a:buNone/>
              <a:defRPr/>
            </a:pPr>
            <a:endParaRPr lang="fr-FR" altLang="fr-FR" sz="2400" dirty="0"/>
          </a:p>
          <a:p>
            <a:pPr marL="457200" lvl="1" indent="0" eaLnBrk="1" hangingPunct="1">
              <a:lnSpc>
                <a:spcPct val="80000"/>
              </a:lnSpc>
              <a:buNone/>
              <a:defRPr/>
            </a:pPr>
            <a:r>
              <a:rPr lang="fr-FR" altLang="fr-FR" sz="2400" dirty="0"/>
              <a:t>     N’attendez pas le dernier jour pour soumettre votre candidatures (bugs) et    	envoyez le PDF complet de votre dossier par mail à :</a:t>
            </a:r>
          </a:p>
          <a:p>
            <a:pPr marL="457200" lvl="1" indent="0" eaLnBrk="1" hangingPunct="1">
              <a:lnSpc>
                <a:spcPct val="80000"/>
              </a:lnSpc>
              <a:buNone/>
              <a:defRPr/>
            </a:pPr>
            <a:r>
              <a:rPr lang="fr-FR" altLang="fr-FR" sz="2400" dirty="0">
                <a:hlinkClick r:id="rId2"/>
              </a:rPr>
              <a:t>arsh-international@univ-grenoble-alpes.fr</a:t>
            </a:r>
            <a:endParaRPr lang="fr-FR" altLang="fr-FR" sz="2400" dirty="0"/>
          </a:p>
          <a:p>
            <a:pPr marL="457200" lvl="1" indent="0" eaLnBrk="1" hangingPunct="1">
              <a:lnSpc>
                <a:spcPct val="80000"/>
              </a:lnSpc>
              <a:buNone/>
              <a:defRPr/>
            </a:pPr>
            <a:endParaRPr lang="fr-FR" altLang="fr-FR" sz="2400" dirty="0"/>
          </a:p>
          <a:p>
            <a:pPr lvl="1" eaLnBrk="1" hangingPunct="1">
              <a:lnSpc>
                <a:spcPct val="80000"/>
              </a:lnSpc>
              <a:defRPr/>
            </a:pPr>
            <a:endParaRPr lang="fr-FR" altLang="fr-FR" sz="2000" dirty="0"/>
          </a:p>
          <a:p>
            <a:pPr marL="457200" lvl="1" indent="0" eaLnBrk="1" hangingPunct="1">
              <a:lnSpc>
                <a:spcPct val="80000"/>
              </a:lnSpc>
              <a:buNone/>
              <a:defRPr/>
            </a:pPr>
            <a:endParaRPr lang="fr-FR" altLang="fr-FR" sz="2000" dirty="0"/>
          </a:p>
        </p:txBody>
      </p:sp>
      <p:pic>
        <p:nvPicPr>
          <p:cNvPr id="3" name="Image 2"/>
          <p:cNvPicPr>
            <a:picLocks noChangeAspect="1"/>
          </p:cNvPicPr>
          <p:nvPr/>
        </p:nvPicPr>
        <p:blipFill>
          <a:blip r:embed="rId3"/>
          <a:stretch>
            <a:fillRect/>
          </a:stretch>
        </p:blipFill>
        <p:spPr>
          <a:xfrm>
            <a:off x="534977" y="1712778"/>
            <a:ext cx="513031" cy="513031"/>
          </a:xfrm>
          <a:prstGeom prst="rect">
            <a:avLst/>
          </a:prstGeom>
        </p:spPr>
      </p:pic>
      <p:pic>
        <p:nvPicPr>
          <p:cNvPr id="4" name="Image 3"/>
          <p:cNvPicPr>
            <a:picLocks noChangeAspect="1"/>
          </p:cNvPicPr>
          <p:nvPr/>
        </p:nvPicPr>
        <p:blipFill>
          <a:blip r:embed="rId3"/>
          <a:stretch>
            <a:fillRect/>
          </a:stretch>
        </p:blipFill>
        <p:spPr>
          <a:xfrm>
            <a:off x="534977" y="2562015"/>
            <a:ext cx="614630" cy="614630"/>
          </a:xfrm>
          <a:prstGeom prst="rect">
            <a:avLst/>
          </a:prstGeom>
        </p:spPr>
      </p:pic>
      <p:pic>
        <p:nvPicPr>
          <p:cNvPr id="6" name="Image 5"/>
          <p:cNvPicPr>
            <a:picLocks noChangeAspect="1"/>
          </p:cNvPicPr>
          <p:nvPr/>
        </p:nvPicPr>
        <p:blipFill>
          <a:blip r:embed="rId3"/>
          <a:stretch>
            <a:fillRect/>
          </a:stretch>
        </p:blipFill>
        <p:spPr>
          <a:xfrm>
            <a:off x="489738" y="3640269"/>
            <a:ext cx="603508" cy="603508"/>
          </a:xfrm>
          <a:prstGeom prst="rect">
            <a:avLst/>
          </a:prstGeom>
        </p:spPr>
      </p:pic>
      <p:pic>
        <p:nvPicPr>
          <p:cNvPr id="2" name="Image 1">
            <a:extLst>
              <a:ext uri="{FF2B5EF4-FFF2-40B4-BE49-F238E27FC236}">
                <a16:creationId xmlns:a16="http://schemas.microsoft.com/office/drawing/2014/main" id="{79C6B8BA-336A-45B8-84F3-41D3E71C56F5}"/>
              </a:ext>
            </a:extLst>
          </p:cNvPr>
          <p:cNvPicPr>
            <a:picLocks noChangeAspect="1"/>
          </p:cNvPicPr>
          <p:nvPr/>
        </p:nvPicPr>
        <p:blipFill>
          <a:blip r:embed="rId4"/>
          <a:stretch>
            <a:fillRect/>
          </a:stretch>
        </p:blipFill>
        <p:spPr>
          <a:xfrm>
            <a:off x="412026" y="4683082"/>
            <a:ext cx="603556" cy="603556"/>
          </a:xfrm>
          <a:prstGeom prst="rect">
            <a:avLst/>
          </a:prstGeom>
        </p:spPr>
      </p:pic>
    </p:spTree>
    <p:extLst>
      <p:ext uri="{BB962C8B-B14F-4D97-AF65-F5344CB8AC3E}">
        <p14:creationId xmlns:p14="http://schemas.microsoft.com/office/powerpoint/2010/main" val="2346290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988922914"/>
              </p:ext>
            </p:extLst>
          </p:nvPr>
        </p:nvGraphicFramePr>
        <p:xfrm>
          <a:off x="1088298" y="781854"/>
          <a:ext cx="9910618" cy="5715000"/>
        </p:xfrm>
        <a:graphic>
          <a:graphicData uri="http://schemas.openxmlformats.org/drawingml/2006/table">
            <a:tbl>
              <a:tblPr firstRow="1" firstCol="1" bandRow="1"/>
              <a:tblGrid>
                <a:gridCol w="2059709">
                  <a:extLst>
                    <a:ext uri="{9D8B030D-6E8A-4147-A177-3AD203B41FA5}">
                      <a16:colId xmlns:a16="http://schemas.microsoft.com/office/drawing/2014/main" val="3620550968"/>
                    </a:ext>
                  </a:extLst>
                </a:gridCol>
                <a:gridCol w="3540500">
                  <a:extLst>
                    <a:ext uri="{9D8B030D-6E8A-4147-A177-3AD203B41FA5}">
                      <a16:colId xmlns:a16="http://schemas.microsoft.com/office/drawing/2014/main" val="1803326206"/>
                    </a:ext>
                  </a:extLst>
                </a:gridCol>
                <a:gridCol w="4310409">
                  <a:extLst>
                    <a:ext uri="{9D8B030D-6E8A-4147-A177-3AD203B41FA5}">
                      <a16:colId xmlns:a16="http://schemas.microsoft.com/office/drawing/2014/main" val="2165238138"/>
                    </a:ext>
                  </a:extLst>
                </a:gridCol>
              </a:tblGrid>
              <a:tr h="210185">
                <a:tc>
                  <a:txBody>
                    <a:bodyPr/>
                    <a:lstStyle/>
                    <a:p>
                      <a:pPr algn="ctr">
                        <a:spcAft>
                          <a:spcPts val="0"/>
                        </a:spcAft>
                      </a:pPr>
                      <a:r>
                        <a:rPr lang="fr-FR" sz="1500" b="1" dirty="0">
                          <a:solidFill>
                            <a:srgbClr val="000000"/>
                          </a:solidFill>
                          <a:effectLst/>
                          <a:latin typeface="Calibri" panose="020F0502020204030204" pitchFamily="34" charset="0"/>
                          <a:ea typeface="Times New Roman" panose="02020603050405020304" pitchFamily="18" charset="0"/>
                        </a:rPr>
                        <a:t>Nom</a:t>
                      </a:r>
                      <a:endParaRPr lang="fr-FR" sz="15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a:txBody>
                    <a:bodyPr/>
                    <a:lstStyle/>
                    <a:p>
                      <a:pPr algn="ctr">
                        <a:spcAft>
                          <a:spcPts val="0"/>
                        </a:spcAft>
                      </a:pPr>
                      <a:r>
                        <a:rPr lang="fr-FR" sz="1500" b="1" dirty="0">
                          <a:solidFill>
                            <a:srgbClr val="000000"/>
                          </a:solidFill>
                          <a:effectLst/>
                          <a:latin typeface="Calibri" panose="020F0502020204030204" pitchFamily="34" charset="0"/>
                          <a:ea typeface="Times New Roman" panose="02020603050405020304" pitchFamily="18" charset="0"/>
                        </a:rPr>
                        <a:t>Fonction</a:t>
                      </a:r>
                      <a:endParaRPr lang="fr-FR" sz="15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a:txBody>
                    <a:bodyPr/>
                    <a:lstStyle/>
                    <a:p>
                      <a:pPr algn="ctr">
                        <a:spcAft>
                          <a:spcPts val="0"/>
                        </a:spcAft>
                      </a:pPr>
                      <a:r>
                        <a:rPr lang="fr-FR" sz="1500" b="1" dirty="0">
                          <a:solidFill>
                            <a:srgbClr val="000000"/>
                          </a:solidFill>
                          <a:effectLst/>
                          <a:latin typeface="Calibri" panose="020F0502020204030204" pitchFamily="34" charset="0"/>
                          <a:ea typeface="Times New Roman" panose="02020603050405020304" pitchFamily="18" charset="0"/>
                        </a:rPr>
                        <a:t>E-mail</a:t>
                      </a:r>
                      <a:endParaRPr lang="fr-FR" sz="1500" dirty="0">
                        <a:effectLst/>
                        <a:latin typeface="Times New Roman" panose="02020603050405020304" pitchFamily="18" charset="0"/>
                        <a:ea typeface="Times New Roman" panose="02020603050405020304" pitchFamily="18" charset="0"/>
                      </a:endParaRPr>
                    </a:p>
                  </a:txBody>
                  <a:tcPr marL="19050" marR="1905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1568656486"/>
                  </a:ext>
                </a:extLst>
              </a:tr>
              <a:tr h="0">
                <a:tc>
                  <a:txBody>
                    <a:bodyPr/>
                    <a:lstStyle/>
                    <a:p>
                      <a:pPr>
                        <a:spcAft>
                          <a:spcPts val="0"/>
                        </a:spcAft>
                      </a:pPr>
                      <a:r>
                        <a:rPr lang="nl-NL" sz="1500" dirty="0" err="1">
                          <a:solidFill>
                            <a:srgbClr val="000000"/>
                          </a:solidFill>
                          <a:effectLst/>
                          <a:latin typeface="Calibri" panose="020F0502020204030204" pitchFamily="34" charset="0"/>
                          <a:ea typeface="Times New Roman" panose="02020603050405020304" pitchFamily="18" charset="0"/>
                        </a:rPr>
                        <a:t>Coraline</a:t>
                      </a:r>
                      <a:r>
                        <a:rPr lang="nl-NL" sz="1500" dirty="0">
                          <a:solidFill>
                            <a:srgbClr val="000000"/>
                          </a:solidFill>
                          <a:effectLst/>
                          <a:latin typeface="Calibri" panose="020F0502020204030204" pitchFamily="34" charset="0"/>
                          <a:ea typeface="Times New Roman" panose="02020603050405020304" pitchFamily="18" charset="0"/>
                        </a:rPr>
                        <a:t> MORA</a:t>
                      </a:r>
                      <a:endParaRPr lang="fr-FR" sz="15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Gestionnaire administrative RI</a:t>
                      </a:r>
                      <a:endParaRPr lang="fr-FR" sz="15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fr-FR" sz="1500">
                          <a:solidFill>
                            <a:srgbClr val="000000"/>
                          </a:solidFill>
                          <a:effectLst/>
                          <a:latin typeface="Calibri" panose="020F0502020204030204" pitchFamily="34" charset="0"/>
                          <a:ea typeface="Times New Roman" panose="02020603050405020304" pitchFamily="18" charset="0"/>
                        </a:rPr>
                        <a:t>coraline.mora@univ-grenoble-alpes.fr</a:t>
                      </a:r>
                      <a:endParaRPr lang="fr-FR" sz="15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18552190"/>
                  </a:ext>
                </a:extLst>
              </a:tr>
              <a:tr h="0">
                <a:tc>
                  <a:txBody>
                    <a:bodyPr/>
                    <a:lstStyle/>
                    <a:p>
                      <a:pPr>
                        <a:spcAft>
                          <a:spcPts val="0"/>
                        </a:spcAft>
                      </a:pPr>
                      <a:r>
                        <a:rPr lang="fr-FR" sz="1500">
                          <a:solidFill>
                            <a:srgbClr val="000000"/>
                          </a:solidFill>
                          <a:effectLst/>
                          <a:latin typeface="Calibri" panose="020F0502020204030204" pitchFamily="34" charset="0"/>
                          <a:ea typeface="Times New Roman" panose="02020603050405020304" pitchFamily="18" charset="0"/>
                        </a:rPr>
                        <a:t>Tanguy MARTIN</a:t>
                      </a:r>
                      <a:endParaRPr lang="fr-FR" sz="15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 </a:t>
                      </a:r>
                      <a:endParaRPr lang="fr-FR" sz="1500" dirty="0">
                        <a:effectLst/>
                        <a:latin typeface="Times New Roman" panose="02020603050405020304" pitchFamily="18" charset="0"/>
                        <a:ea typeface="Times New Roman" panose="02020603050405020304" pitchFamily="18" charset="0"/>
                      </a:endParaRPr>
                    </a:p>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Coordinateur pédagogique UFR ARSH</a:t>
                      </a:r>
                      <a:endParaRPr lang="fr-FR" sz="1500" dirty="0">
                        <a:effectLst/>
                        <a:latin typeface="Times New Roman" panose="02020603050405020304" pitchFamily="18" charset="0"/>
                        <a:ea typeface="Times New Roman" panose="02020603050405020304" pitchFamily="18" charset="0"/>
                      </a:endParaRPr>
                    </a:p>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LICENCE SHA</a:t>
                      </a:r>
                    </a:p>
                    <a:p>
                      <a:pPr algn="ctr">
                        <a:spcAft>
                          <a:spcPts val="0"/>
                        </a:spcAft>
                      </a:pPr>
                      <a:endParaRPr lang="fr-FR" sz="15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tanguy.martin@univ-grenoble-alpes.fr</a:t>
                      </a:r>
                      <a:endParaRPr lang="fr-FR" sz="15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65845433"/>
                  </a:ext>
                </a:extLst>
              </a:tr>
              <a:tr h="0">
                <a:tc>
                  <a:txBody>
                    <a:bodyPr/>
                    <a:lstStyle/>
                    <a:p>
                      <a:pPr>
                        <a:spcAft>
                          <a:spcPts val="0"/>
                        </a:spcAft>
                      </a:pPr>
                      <a:r>
                        <a:rPr lang="fr-FR" sz="1500" dirty="0">
                          <a:solidFill>
                            <a:srgbClr val="000000"/>
                          </a:solidFill>
                          <a:effectLst/>
                          <a:latin typeface="Calibri" panose="020F0502020204030204" pitchFamily="34" charset="0"/>
                          <a:ea typeface="Times New Roman" panose="02020603050405020304" pitchFamily="18" charset="0"/>
                        </a:rPr>
                        <a:t>Guillaume CASSEGRAIN</a:t>
                      </a:r>
                      <a:endParaRPr lang="fr-FR" sz="15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 </a:t>
                      </a:r>
                      <a:endParaRPr lang="fr-FR" sz="1500" dirty="0">
                        <a:effectLst/>
                        <a:latin typeface="Times New Roman" panose="02020603050405020304" pitchFamily="18" charset="0"/>
                        <a:ea typeface="Times New Roman" panose="02020603050405020304" pitchFamily="18" charset="0"/>
                      </a:endParaRPr>
                    </a:p>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Correspondante pédagogique</a:t>
                      </a:r>
                      <a:endParaRPr lang="fr-FR" sz="1500" dirty="0">
                        <a:effectLst/>
                        <a:latin typeface="Times New Roman" panose="02020603050405020304" pitchFamily="18" charset="0"/>
                        <a:ea typeface="Times New Roman" panose="02020603050405020304" pitchFamily="18" charset="0"/>
                      </a:endParaRPr>
                    </a:p>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LICENCE et MASTER Histoire de l’Art</a:t>
                      </a:r>
                    </a:p>
                    <a:p>
                      <a:pPr algn="ctr">
                        <a:spcAft>
                          <a:spcPts val="0"/>
                        </a:spcAft>
                      </a:pPr>
                      <a:endParaRPr lang="fr-FR" sz="15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guillaume.cassegrain@univ-grenoble-alpes.fr</a:t>
                      </a:r>
                      <a:endParaRPr lang="fr-FR" sz="15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0851028"/>
                  </a:ext>
                </a:extLst>
              </a:tr>
              <a:tr h="0">
                <a:tc>
                  <a:txBody>
                    <a:bodyPr/>
                    <a:lstStyle/>
                    <a:p>
                      <a:pPr>
                        <a:spcAft>
                          <a:spcPts val="0"/>
                        </a:spcAft>
                      </a:pPr>
                      <a:r>
                        <a:rPr lang="fr-FR" sz="1500">
                          <a:solidFill>
                            <a:srgbClr val="000000"/>
                          </a:solidFill>
                          <a:effectLst/>
                          <a:latin typeface="Calibri" panose="020F0502020204030204" pitchFamily="34" charset="0"/>
                          <a:ea typeface="Times New Roman" panose="02020603050405020304" pitchFamily="18" charset="0"/>
                        </a:rPr>
                        <a:t>Marie DEMEILLIEZ</a:t>
                      </a:r>
                      <a:endParaRPr lang="fr-FR" sz="15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 </a:t>
                      </a:r>
                      <a:endParaRPr lang="fr-FR" sz="1500" dirty="0">
                        <a:effectLst/>
                        <a:latin typeface="Times New Roman" panose="02020603050405020304" pitchFamily="18" charset="0"/>
                        <a:ea typeface="Times New Roman" panose="02020603050405020304" pitchFamily="18" charset="0"/>
                      </a:endParaRPr>
                    </a:p>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Correspondante pédagogique</a:t>
                      </a:r>
                      <a:endParaRPr lang="fr-FR" sz="1500" dirty="0">
                        <a:effectLst/>
                        <a:latin typeface="Times New Roman" panose="02020603050405020304" pitchFamily="18" charset="0"/>
                        <a:ea typeface="Times New Roman" panose="02020603050405020304" pitchFamily="18" charset="0"/>
                      </a:endParaRPr>
                    </a:p>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LICENCE Musicologie</a:t>
                      </a:r>
                    </a:p>
                    <a:p>
                      <a:pPr algn="ctr">
                        <a:spcAft>
                          <a:spcPts val="0"/>
                        </a:spcAft>
                      </a:pPr>
                      <a:endParaRPr lang="fr-FR" sz="15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marie.demeilliez@univ-grenoble-alpes.fr</a:t>
                      </a:r>
                      <a:endParaRPr lang="fr-FR" sz="15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15800513"/>
                  </a:ext>
                </a:extLst>
              </a:tr>
              <a:tr h="0">
                <a:tc>
                  <a:txBody>
                    <a:bodyPr/>
                    <a:lstStyle/>
                    <a:p>
                      <a:pPr>
                        <a:spcAft>
                          <a:spcPts val="0"/>
                        </a:spcAft>
                      </a:pPr>
                      <a:r>
                        <a:rPr lang="fr-FR" sz="1500">
                          <a:solidFill>
                            <a:srgbClr val="000000"/>
                          </a:solidFill>
                          <a:effectLst/>
                          <a:latin typeface="Calibri" panose="020F0502020204030204" pitchFamily="34" charset="0"/>
                          <a:ea typeface="Times New Roman" panose="02020603050405020304" pitchFamily="18" charset="0"/>
                        </a:rPr>
                        <a:t>Kourken MICHAELIAN</a:t>
                      </a:r>
                      <a:endParaRPr lang="fr-FR" sz="150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 </a:t>
                      </a:r>
                      <a:endParaRPr lang="fr-FR" sz="1500" dirty="0">
                        <a:effectLst/>
                        <a:latin typeface="Times New Roman" panose="02020603050405020304" pitchFamily="18" charset="0"/>
                        <a:ea typeface="Times New Roman" panose="02020603050405020304" pitchFamily="18" charset="0"/>
                      </a:endParaRPr>
                    </a:p>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Correspondant pédagogique</a:t>
                      </a:r>
                      <a:endParaRPr lang="fr-FR" sz="1500" dirty="0">
                        <a:effectLst/>
                        <a:latin typeface="Times New Roman" panose="02020603050405020304" pitchFamily="18" charset="0"/>
                        <a:ea typeface="Times New Roman" panose="02020603050405020304" pitchFamily="18" charset="0"/>
                      </a:endParaRPr>
                    </a:p>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LICENCE et MASTER Philosophie</a:t>
                      </a:r>
                    </a:p>
                    <a:p>
                      <a:pPr algn="ctr">
                        <a:spcAft>
                          <a:spcPts val="0"/>
                        </a:spcAft>
                      </a:pPr>
                      <a:endParaRPr lang="fr-FR" sz="15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kourken.michaelian@univ-grenoble-alpes.fr</a:t>
                      </a:r>
                      <a:endParaRPr lang="fr-FR" sz="15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27437756"/>
                  </a:ext>
                </a:extLst>
              </a:tr>
              <a:tr h="0">
                <a:tc>
                  <a:txBody>
                    <a:bodyPr/>
                    <a:lstStyle/>
                    <a:p>
                      <a:pPr>
                        <a:spcAft>
                          <a:spcPts val="0"/>
                        </a:spcAft>
                      </a:pPr>
                      <a:r>
                        <a:rPr lang="fr-FR" sz="1500" dirty="0">
                          <a:solidFill>
                            <a:srgbClr val="000000"/>
                          </a:solidFill>
                          <a:effectLst/>
                          <a:latin typeface="Calibri" panose="020F0502020204030204" pitchFamily="34" charset="0"/>
                          <a:ea typeface="Times New Roman" panose="02020603050405020304" pitchFamily="18" charset="0"/>
                        </a:rPr>
                        <a:t>Martin WREDE</a:t>
                      </a:r>
                      <a:endParaRPr lang="fr-FR" sz="15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 </a:t>
                      </a:r>
                      <a:endParaRPr lang="fr-FR" sz="1500" dirty="0">
                        <a:effectLst/>
                        <a:latin typeface="Times New Roman" panose="02020603050405020304" pitchFamily="18" charset="0"/>
                        <a:ea typeface="Times New Roman" panose="02020603050405020304" pitchFamily="18" charset="0"/>
                      </a:endParaRPr>
                    </a:p>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Correspondant pédagogique</a:t>
                      </a:r>
                      <a:endParaRPr lang="fr-FR" sz="1500" dirty="0">
                        <a:effectLst/>
                        <a:latin typeface="Times New Roman" panose="02020603050405020304" pitchFamily="18" charset="0"/>
                        <a:ea typeface="Times New Roman" panose="02020603050405020304" pitchFamily="18" charset="0"/>
                      </a:endParaRPr>
                    </a:p>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LICENCE et MASTER Histoire</a:t>
                      </a:r>
                    </a:p>
                    <a:p>
                      <a:pPr algn="ctr">
                        <a:spcAft>
                          <a:spcPts val="0"/>
                        </a:spcAft>
                      </a:pPr>
                      <a:endParaRPr lang="fr-FR" sz="15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martin.wrede@univ-grenoble-alpes.fr</a:t>
                      </a:r>
                      <a:endParaRPr lang="fr-FR" sz="15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93506496"/>
                  </a:ext>
                </a:extLst>
              </a:tr>
              <a:tr h="0">
                <a:tc>
                  <a:txBody>
                    <a:bodyPr/>
                    <a:lstStyle/>
                    <a:p>
                      <a:pPr>
                        <a:spcAft>
                          <a:spcPts val="0"/>
                        </a:spcAft>
                      </a:pPr>
                      <a:r>
                        <a:rPr lang="fr-FR" sz="1500" dirty="0">
                          <a:solidFill>
                            <a:srgbClr val="000000"/>
                          </a:solidFill>
                          <a:effectLst/>
                          <a:latin typeface="Calibri" panose="020F0502020204030204" pitchFamily="34" charset="0"/>
                          <a:ea typeface="Times New Roman" panose="02020603050405020304" pitchFamily="18" charset="0"/>
                        </a:rPr>
                        <a:t>Gilles MONTEGRE</a:t>
                      </a:r>
                      <a:endParaRPr lang="fr-FR" sz="15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 </a:t>
                      </a:r>
                      <a:endParaRPr lang="fr-FR" sz="1500" dirty="0">
                        <a:effectLst/>
                        <a:latin typeface="Times New Roman" panose="02020603050405020304" pitchFamily="18" charset="0"/>
                        <a:ea typeface="Times New Roman" panose="02020603050405020304" pitchFamily="18" charset="0"/>
                      </a:endParaRPr>
                    </a:p>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Correspondant pédagogique Doubles diplômes MIFI</a:t>
                      </a:r>
                      <a:endParaRPr lang="fr-FR" sz="15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fr-FR" sz="1500" dirty="0">
                          <a:solidFill>
                            <a:srgbClr val="000000"/>
                          </a:solidFill>
                          <a:effectLst/>
                          <a:latin typeface="Calibri" panose="020F0502020204030204" pitchFamily="34" charset="0"/>
                          <a:ea typeface="Times New Roman" panose="02020603050405020304" pitchFamily="18" charset="0"/>
                        </a:rPr>
                        <a:t>gilles.montegre@univ-grenoble-alpes.fr</a:t>
                      </a:r>
                      <a:endParaRPr lang="fr-FR" sz="1500" dirty="0">
                        <a:effectLst/>
                        <a:latin typeface="Times New Roman" panose="02020603050405020304" pitchFamily="18" charset="0"/>
                        <a:ea typeface="Times New Roman" panose="02020603050405020304" pitchFamily="18" charset="0"/>
                      </a:endParaRPr>
                    </a:p>
                  </a:txBody>
                  <a:tcPr marL="19050" marR="1905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23807851"/>
                  </a:ext>
                </a:extLst>
              </a:tr>
            </a:tbl>
          </a:graphicData>
        </a:graphic>
      </p:graphicFrame>
      <p:sp>
        <p:nvSpPr>
          <p:cNvPr id="5" name="ZoneTexte 4"/>
          <p:cNvSpPr txBox="1"/>
          <p:nvPr/>
        </p:nvSpPr>
        <p:spPr>
          <a:xfrm>
            <a:off x="655782" y="147782"/>
            <a:ext cx="9596582" cy="477054"/>
          </a:xfrm>
          <a:prstGeom prst="rect">
            <a:avLst/>
          </a:prstGeom>
          <a:noFill/>
        </p:spPr>
        <p:txBody>
          <a:bodyPr wrap="square" rtlCol="0">
            <a:spAutoFit/>
          </a:bodyPr>
          <a:lstStyle/>
          <a:p>
            <a:pPr algn="ctr"/>
            <a:r>
              <a:rPr lang="fr-FR" sz="2500" b="1" dirty="0">
                <a:solidFill>
                  <a:srgbClr val="FF0000"/>
                </a:solidFill>
              </a:rPr>
              <a:t>Contacts Relations internationales UFR ARSH</a:t>
            </a:r>
          </a:p>
        </p:txBody>
      </p:sp>
      <p:pic>
        <p:nvPicPr>
          <p:cNvPr id="7" name="Image 6">
            <a:extLst>
              <a:ext uri="{FF2B5EF4-FFF2-40B4-BE49-F238E27FC236}">
                <a16:creationId xmlns:a16="http://schemas.microsoft.com/office/drawing/2014/main" id="{E2520B5D-7DDF-4187-8364-374A627D01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94" y="67375"/>
            <a:ext cx="1298589" cy="71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ccolade fermante 1">
            <a:extLst>
              <a:ext uri="{FF2B5EF4-FFF2-40B4-BE49-F238E27FC236}">
                <a16:creationId xmlns:a16="http://schemas.microsoft.com/office/drawing/2014/main" id="{D295BB05-075D-406C-B9C8-D8A02CDFF132}"/>
              </a:ext>
            </a:extLst>
          </p:cNvPr>
          <p:cNvSpPr/>
          <p:nvPr/>
        </p:nvSpPr>
        <p:spPr bwMode="auto">
          <a:xfrm>
            <a:off x="11196536" y="1040860"/>
            <a:ext cx="45719" cy="1108953"/>
          </a:xfrm>
          <a:prstGeom prst="righ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FF0000"/>
              </a:solidFill>
              <a:effectLst/>
              <a:latin typeface="Arial" charset="0"/>
            </a:endParaRPr>
          </a:p>
        </p:txBody>
      </p:sp>
      <p:sp>
        <p:nvSpPr>
          <p:cNvPr id="4" name="ZoneTexte 3">
            <a:extLst>
              <a:ext uri="{FF2B5EF4-FFF2-40B4-BE49-F238E27FC236}">
                <a16:creationId xmlns:a16="http://schemas.microsoft.com/office/drawing/2014/main" id="{EBE79B67-A955-4320-A58C-C93C7EB81C0B}"/>
              </a:ext>
            </a:extLst>
          </p:cNvPr>
          <p:cNvSpPr txBox="1"/>
          <p:nvPr/>
        </p:nvSpPr>
        <p:spPr>
          <a:xfrm>
            <a:off x="11287974" y="1303506"/>
            <a:ext cx="738333" cy="461665"/>
          </a:xfrm>
          <a:prstGeom prst="rect">
            <a:avLst/>
          </a:prstGeom>
          <a:noFill/>
        </p:spPr>
        <p:txBody>
          <a:bodyPr wrap="square" rtlCol="0">
            <a:spAutoFit/>
          </a:bodyPr>
          <a:lstStyle/>
          <a:p>
            <a:r>
              <a:rPr lang="fr-FR" sz="1200" dirty="0"/>
              <a:t>Bureau B16</a:t>
            </a:r>
          </a:p>
        </p:txBody>
      </p:sp>
    </p:spTree>
    <p:extLst>
      <p:ext uri="{BB962C8B-B14F-4D97-AF65-F5344CB8AC3E}">
        <p14:creationId xmlns:p14="http://schemas.microsoft.com/office/powerpoint/2010/main" val="2846827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80291" y="175491"/>
            <a:ext cx="11018982" cy="923330"/>
          </a:xfrm>
          <a:prstGeom prst="rect">
            <a:avLst/>
          </a:prstGeom>
          <a:noFill/>
        </p:spPr>
        <p:txBody>
          <a:bodyPr wrap="square" rtlCol="0">
            <a:spAutoFit/>
          </a:bodyPr>
          <a:lstStyle/>
          <a:p>
            <a:r>
              <a:rPr lang="fr-FR" sz="5400" b="1" dirty="0">
                <a:solidFill>
                  <a:srgbClr val="FF0000"/>
                </a:solidFill>
                <a:latin typeface="Calibri" panose="020F0502020204030204" pitchFamily="34" charset="0"/>
                <a:cs typeface="Calibri" panose="020F0502020204030204" pitchFamily="34" charset="0"/>
              </a:rPr>
              <a:t>Permanences aide à la candidature</a:t>
            </a:r>
          </a:p>
        </p:txBody>
      </p:sp>
      <p:sp>
        <p:nvSpPr>
          <p:cNvPr id="3" name="ZoneTexte 2"/>
          <p:cNvSpPr txBox="1"/>
          <p:nvPr/>
        </p:nvSpPr>
        <p:spPr>
          <a:xfrm>
            <a:off x="480291" y="1413164"/>
            <a:ext cx="10067636" cy="4801314"/>
          </a:xfrm>
          <a:prstGeom prst="rect">
            <a:avLst/>
          </a:prstGeom>
          <a:noFill/>
        </p:spPr>
        <p:txBody>
          <a:bodyPr wrap="square" rtlCol="0">
            <a:spAutoFit/>
          </a:bodyPr>
          <a:lstStyle/>
          <a:p>
            <a:r>
              <a:rPr lang="fr-FR" sz="2400" dirty="0">
                <a:latin typeface="Calibri" panose="020F0502020204030204" pitchFamily="34" charset="0"/>
                <a:cs typeface="Calibri" panose="020F0502020204030204" pitchFamily="34" charset="0"/>
              </a:rPr>
              <a:t>→ J’ai besoin d’aide pour trouver les infos sur les universités partenaires</a:t>
            </a:r>
          </a:p>
          <a:p>
            <a:r>
              <a:rPr lang="fr-FR" sz="2400" dirty="0">
                <a:latin typeface="Calibri" panose="020F0502020204030204" pitchFamily="34" charset="0"/>
                <a:cs typeface="Calibri" panose="020F0502020204030204" pitchFamily="34" charset="0"/>
              </a:rPr>
              <a:t>→ J’ai besoin de conseils pour élaborer/présenter mon budget</a:t>
            </a:r>
          </a:p>
          <a:p>
            <a:r>
              <a:rPr lang="fr-FR" sz="2400" dirty="0">
                <a:latin typeface="Calibri" panose="020F0502020204030204" pitchFamily="34" charset="0"/>
                <a:cs typeface="Calibri" panose="020F0502020204030204" pitchFamily="34" charset="0"/>
              </a:rPr>
              <a:t>→ Je voudrais faire vérifier que j’ai bien tous les documents requis avec la bonne présentation</a:t>
            </a:r>
          </a:p>
          <a:p>
            <a:r>
              <a:rPr lang="fr-FR" sz="2400" dirty="0">
                <a:latin typeface="Calibri" panose="020F0502020204030204" pitchFamily="34" charset="0"/>
                <a:cs typeface="Calibri" panose="020F0502020204030204" pitchFamily="34" charset="0"/>
              </a:rPr>
              <a:t>→ J’ai besoin d’aide pour remplir le formulaire de candidature</a:t>
            </a:r>
          </a:p>
          <a:p>
            <a:endParaRPr lang="fr-FR" dirty="0"/>
          </a:p>
          <a:p>
            <a:endParaRPr lang="fr-FR" dirty="0"/>
          </a:p>
          <a:p>
            <a:r>
              <a:rPr lang="fr-FR" sz="2400" b="1" dirty="0">
                <a:solidFill>
                  <a:srgbClr val="FF0000"/>
                </a:solidFill>
              </a:rPr>
              <a:t>Permanences - salle TD9 : </a:t>
            </a:r>
          </a:p>
          <a:p>
            <a:endParaRPr lang="fr-FR" dirty="0"/>
          </a:p>
          <a:p>
            <a:r>
              <a:rPr lang="fr-FR" b="1" dirty="0"/>
              <a:t>Lundi 20 octobre de 11h à 12h</a:t>
            </a:r>
          </a:p>
          <a:p>
            <a:r>
              <a:rPr lang="fr-FR" b="1" dirty="0"/>
              <a:t>Mardi 4 novembre de 11h à 12h</a:t>
            </a:r>
          </a:p>
          <a:p>
            <a:r>
              <a:rPr lang="fr-FR" b="1" dirty="0"/>
              <a:t>Lundi 10 novembre de 11h à 12h</a:t>
            </a:r>
          </a:p>
          <a:p>
            <a:endParaRPr lang="fr-FR" dirty="0"/>
          </a:p>
          <a:p>
            <a:r>
              <a:rPr lang="fr-FR" dirty="0"/>
              <a:t>En-dehors de ces créneaux, votre gestionnaire RI est disponible à son bureau!</a:t>
            </a:r>
          </a:p>
          <a:p>
            <a:endParaRPr lang="fr-FR" dirty="0"/>
          </a:p>
        </p:txBody>
      </p:sp>
    </p:spTree>
    <p:extLst>
      <p:ext uri="{BB962C8B-B14F-4D97-AF65-F5344CB8AC3E}">
        <p14:creationId xmlns:p14="http://schemas.microsoft.com/office/powerpoint/2010/main" val="1573235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2"/>
          <p:cNvSpPr txBox="1">
            <a:spLocks/>
          </p:cNvSpPr>
          <p:nvPr/>
        </p:nvSpPr>
        <p:spPr bwMode="auto">
          <a:xfrm>
            <a:off x="902423" y="469612"/>
            <a:ext cx="8153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fr-FR" altLang="fr-FR" sz="4400" b="1" u="sng" dirty="0">
                <a:solidFill>
                  <a:prstClr val="black"/>
                </a:solidFill>
              </a:rPr>
              <a:t>Principes de base</a:t>
            </a:r>
          </a:p>
        </p:txBody>
      </p:sp>
      <p:sp>
        <p:nvSpPr>
          <p:cNvPr id="10244" name="AutoShape 2" descr="https://zimbra.univ-grenoble-alpes.fr/service/home/~/?auth=co&amp;loc=fr&amp;id=85577&amp;part=3"/>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fr-FR" altLang="fr-FR" sz="1800">
              <a:solidFill>
                <a:srgbClr val="FF0000"/>
              </a:solidFill>
              <a:latin typeface="Arial" panose="020B0604020202020204" pitchFamily="34" charset="0"/>
            </a:endParaRPr>
          </a:p>
        </p:txBody>
      </p:sp>
      <p:pic>
        <p:nvPicPr>
          <p:cNvPr id="1024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1742" y="206946"/>
            <a:ext cx="3259961" cy="2444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0">
            <a:extLst>
              <a:ext uri="{FF2B5EF4-FFF2-40B4-BE49-F238E27FC236}">
                <a16:creationId xmlns:a16="http://schemas.microsoft.com/office/drawing/2014/main" id="{9DE1130F-BB54-4C4C-A271-17C02E3AD36B}"/>
              </a:ext>
            </a:extLst>
          </p:cNvPr>
          <p:cNvSpPr txBox="1"/>
          <p:nvPr/>
        </p:nvSpPr>
        <p:spPr>
          <a:xfrm>
            <a:off x="-862535" y="1039524"/>
            <a:ext cx="12713159" cy="6617196"/>
          </a:xfrm>
          <a:prstGeom prst="rect">
            <a:avLst/>
          </a:prstGeom>
        </p:spPr>
        <p:txBody>
          <a:bodyPr wrap="square" lIns="0" tIns="0" rIns="0" bIns="0" rtlCol="0" anchor="t">
            <a:spAutoFit/>
          </a:bodyPr>
          <a:lstStyle/>
          <a:p>
            <a:pPr>
              <a:lnSpc>
                <a:spcPts val="2471"/>
              </a:lnSpc>
            </a:pPr>
            <a:endParaRPr dirty="0"/>
          </a:p>
          <a:p>
            <a:pPr>
              <a:lnSpc>
                <a:spcPts val="3171"/>
              </a:lnSpc>
            </a:pPr>
            <a:endParaRPr dirty="0"/>
          </a:p>
          <a:p>
            <a:pPr marL="643160" lvl="2">
              <a:lnSpc>
                <a:spcPts val="3171"/>
              </a:lnSpc>
            </a:pPr>
            <a:r>
              <a:rPr lang="en-US" sz="2000" spc="22" dirty="0">
                <a:solidFill>
                  <a:srgbClr val="FF0000"/>
                </a:solidFill>
              </a:rPr>
              <a:t>	    </a:t>
            </a:r>
            <a:r>
              <a:rPr lang="en-US" sz="2000" spc="22" dirty="0" err="1">
                <a:solidFill>
                  <a:srgbClr val="FF0000"/>
                </a:solidFill>
              </a:rPr>
              <a:t>Côté</a:t>
            </a:r>
            <a:r>
              <a:rPr lang="en-US" sz="2000" spc="22" dirty="0">
                <a:solidFill>
                  <a:srgbClr val="FF0000"/>
                </a:solidFill>
              </a:rPr>
              <a:t> UGA </a:t>
            </a:r>
            <a:r>
              <a:rPr lang="en-US" sz="2000" spc="22" dirty="0">
                <a:solidFill>
                  <a:srgbClr val="0C0E0C"/>
                </a:solidFill>
              </a:rPr>
              <a:t>: On </a:t>
            </a:r>
            <a:r>
              <a:rPr lang="en-US" sz="2000" spc="22" dirty="0" err="1">
                <a:solidFill>
                  <a:srgbClr val="0C0E0C"/>
                </a:solidFill>
              </a:rPr>
              <a:t>vous</a:t>
            </a:r>
            <a:r>
              <a:rPr lang="en-US" sz="2000" spc="22" dirty="0">
                <a:solidFill>
                  <a:srgbClr val="0C0E0C"/>
                </a:solidFill>
              </a:rPr>
              <a:t> </a:t>
            </a:r>
            <a:r>
              <a:rPr lang="en-US" sz="2000" spc="22" dirty="0" err="1">
                <a:solidFill>
                  <a:srgbClr val="0C0E0C"/>
                </a:solidFill>
              </a:rPr>
              <a:t>accompagne</a:t>
            </a:r>
            <a:r>
              <a:rPr lang="en-US" sz="2000" spc="22" dirty="0">
                <a:solidFill>
                  <a:srgbClr val="0C0E0C"/>
                </a:solidFill>
              </a:rPr>
              <a:t> </a:t>
            </a:r>
            <a:r>
              <a:rPr lang="en-US" sz="2000" spc="22" dirty="0" err="1">
                <a:solidFill>
                  <a:srgbClr val="0C0E0C"/>
                </a:solidFill>
              </a:rPr>
              <a:t>avant</a:t>
            </a:r>
            <a:r>
              <a:rPr lang="en-US" sz="2000" spc="22" dirty="0">
                <a:solidFill>
                  <a:srgbClr val="0C0E0C"/>
                </a:solidFill>
              </a:rPr>
              <a:t>, pendant et après </a:t>
            </a:r>
            <a:r>
              <a:rPr lang="en-US" sz="2000" spc="22" dirty="0" err="1">
                <a:solidFill>
                  <a:srgbClr val="0C0E0C"/>
                </a:solidFill>
              </a:rPr>
              <a:t>votre</a:t>
            </a:r>
            <a:r>
              <a:rPr lang="en-US" sz="2000" spc="22" dirty="0">
                <a:solidFill>
                  <a:srgbClr val="0C0E0C"/>
                </a:solidFill>
              </a:rPr>
              <a:t> </a:t>
            </a:r>
            <a:r>
              <a:rPr lang="en-US" sz="2000" spc="22" dirty="0" err="1">
                <a:solidFill>
                  <a:srgbClr val="0C0E0C"/>
                </a:solidFill>
              </a:rPr>
              <a:t>séjour</a:t>
            </a:r>
            <a:r>
              <a:rPr lang="en-US" sz="2000" spc="22" dirty="0">
                <a:solidFill>
                  <a:srgbClr val="0C0E0C"/>
                </a:solidFill>
              </a:rPr>
              <a:t> </a:t>
            </a:r>
          </a:p>
          <a:p>
            <a:pPr marL="1100360" lvl="3">
              <a:lnSpc>
                <a:spcPts val="3171"/>
              </a:lnSpc>
            </a:pPr>
            <a:r>
              <a:rPr lang="en-US" sz="2000" spc="22" dirty="0">
                <a:solidFill>
                  <a:srgbClr val="0C0E0C"/>
                </a:solidFill>
              </a:rPr>
              <a:t>sur les aspects </a:t>
            </a:r>
            <a:r>
              <a:rPr lang="en-US" sz="2000" spc="22" dirty="0" err="1">
                <a:solidFill>
                  <a:srgbClr val="0C0E0C"/>
                </a:solidFill>
              </a:rPr>
              <a:t>administratifs</a:t>
            </a:r>
            <a:r>
              <a:rPr lang="en-US" sz="2000" spc="22" dirty="0">
                <a:solidFill>
                  <a:srgbClr val="0C0E0C"/>
                </a:solidFill>
              </a:rPr>
              <a:t> et </a:t>
            </a:r>
            <a:r>
              <a:rPr lang="en-US" sz="2000" spc="22" dirty="0" err="1">
                <a:solidFill>
                  <a:srgbClr val="0C0E0C"/>
                </a:solidFill>
              </a:rPr>
              <a:t>pédagogiques</a:t>
            </a:r>
            <a:r>
              <a:rPr lang="en-US" sz="2000" spc="22" dirty="0">
                <a:solidFill>
                  <a:srgbClr val="0C0E0C"/>
                </a:solidFill>
              </a:rPr>
              <a:t>, </a:t>
            </a:r>
            <a:r>
              <a:rPr lang="en-US" sz="2000" spc="22" dirty="0" err="1">
                <a:solidFill>
                  <a:srgbClr val="0C0E0C"/>
                </a:solidFill>
              </a:rPr>
              <a:t>puis</a:t>
            </a:r>
            <a:r>
              <a:rPr lang="en-US" sz="2000" spc="22" dirty="0">
                <a:solidFill>
                  <a:srgbClr val="0C0E0C"/>
                </a:solidFill>
              </a:rPr>
              <a:t> dans la mise </a:t>
            </a:r>
            <a:r>
              <a:rPr lang="en-US" sz="2000" spc="22" dirty="0" err="1">
                <a:solidFill>
                  <a:srgbClr val="0C0E0C"/>
                </a:solidFill>
              </a:rPr>
              <a:t>en</a:t>
            </a:r>
            <a:r>
              <a:rPr lang="en-US" sz="2000" spc="22" dirty="0">
                <a:solidFill>
                  <a:srgbClr val="0C0E0C"/>
                </a:solidFill>
              </a:rPr>
              <a:t> </a:t>
            </a:r>
            <a:r>
              <a:rPr lang="en-US" sz="2000" spc="22" dirty="0" err="1">
                <a:solidFill>
                  <a:srgbClr val="0C0E0C"/>
                </a:solidFill>
              </a:rPr>
              <a:t>valeur</a:t>
            </a:r>
            <a:r>
              <a:rPr lang="en-US" sz="2000" spc="22" dirty="0">
                <a:solidFill>
                  <a:srgbClr val="0C0E0C"/>
                </a:solidFill>
              </a:rPr>
              <a:t> </a:t>
            </a:r>
          </a:p>
          <a:p>
            <a:pPr marL="1100360" lvl="3">
              <a:lnSpc>
                <a:spcPts val="3171"/>
              </a:lnSpc>
            </a:pPr>
            <a:r>
              <a:rPr lang="en-US" sz="2000" spc="22" dirty="0">
                <a:solidFill>
                  <a:srgbClr val="0C0E0C"/>
                </a:solidFill>
              </a:rPr>
              <a:t>de </a:t>
            </a:r>
            <a:r>
              <a:rPr lang="en-US" sz="2000" spc="22" dirty="0" err="1">
                <a:solidFill>
                  <a:srgbClr val="0C0E0C"/>
                </a:solidFill>
              </a:rPr>
              <a:t>votre</a:t>
            </a:r>
            <a:r>
              <a:rPr lang="en-US" sz="2000" spc="22" dirty="0">
                <a:solidFill>
                  <a:srgbClr val="0C0E0C"/>
                </a:solidFill>
              </a:rPr>
              <a:t> experience</a:t>
            </a:r>
          </a:p>
          <a:p>
            <a:pPr marL="1100360" lvl="3">
              <a:lnSpc>
                <a:spcPts val="3171"/>
              </a:lnSpc>
            </a:pPr>
            <a:r>
              <a:rPr lang="en-US" sz="2000" spc="22" dirty="0" err="1">
                <a:solidFill>
                  <a:srgbClr val="FF0000"/>
                </a:solidFill>
              </a:rPr>
              <a:t>Côté</a:t>
            </a:r>
            <a:r>
              <a:rPr lang="en-US" sz="2000" spc="22" dirty="0">
                <a:solidFill>
                  <a:srgbClr val="FF0000"/>
                </a:solidFill>
              </a:rPr>
              <a:t> </a:t>
            </a:r>
            <a:r>
              <a:rPr lang="en-US" sz="2000" spc="22" dirty="0" err="1">
                <a:solidFill>
                  <a:srgbClr val="FF0000"/>
                </a:solidFill>
              </a:rPr>
              <a:t>partenaire</a:t>
            </a:r>
            <a:r>
              <a:rPr lang="en-US" sz="2000" spc="22" dirty="0">
                <a:solidFill>
                  <a:srgbClr val="FF0000"/>
                </a:solidFill>
              </a:rPr>
              <a:t> </a:t>
            </a:r>
            <a:r>
              <a:rPr lang="en-US" sz="2000" spc="22" dirty="0">
                <a:solidFill>
                  <a:srgbClr val="0C0E0C"/>
                </a:solidFill>
              </a:rPr>
              <a:t>: on </a:t>
            </a:r>
            <a:r>
              <a:rPr lang="en-US" sz="2000" spc="22" dirty="0" err="1">
                <a:solidFill>
                  <a:srgbClr val="0C0E0C"/>
                </a:solidFill>
              </a:rPr>
              <a:t>prend</a:t>
            </a:r>
            <a:r>
              <a:rPr lang="en-US" sz="2000" spc="22" dirty="0">
                <a:solidFill>
                  <a:srgbClr val="0C0E0C"/>
                </a:solidFill>
              </a:rPr>
              <a:t> le </a:t>
            </a:r>
            <a:r>
              <a:rPr lang="en-US" sz="2000" spc="22" dirty="0" err="1">
                <a:solidFill>
                  <a:srgbClr val="0C0E0C"/>
                </a:solidFill>
              </a:rPr>
              <a:t>relai</a:t>
            </a:r>
            <a:r>
              <a:rPr lang="en-US" sz="2000" spc="22" dirty="0">
                <a:solidFill>
                  <a:srgbClr val="0C0E0C"/>
                </a:solidFill>
              </a:rPr>
              <a:t> pour </a:t>
            </a:r>
            <a:r>
              <a:rPr lang="en-US" sz="2000" spc="22" dirty="0" err="1">
                <a:solidFill>
                  <a:srgbClr val="0C0E0C"/>
                </a:solidFill>
              </a:rPr>
              <a:t>préparer</a:t>
            </a:r>
            <a:r>
              <a:rPr lang="en-US" sz="2000" spc="22" dirty="0">
                <a:solidFill>
                  <a:srgbClr val="0C0E0C"/>
                </a:solidFill>
              </a:rPr>
              <a:t> </a:t>
            </a:r>
            <a:r>
              <a:rPr lang="en-US" sz="2000" spc="22" dirty="0" err="1">
                <a:solidFill>
                  <a:srgbClr val="0C0E0C"/>
                </a:solidFill>
              </a:rPr>
              <a:t>votre</a:t>
            </a:r>
            <a:r>
              <a:rPr lang="en-US" sz="2000" spc="22" dirty="0">
                <a:solidFill>
                  <a:srgbClr val="0C0E0C"/>
                </a:solidFill>
              </a:rPr>
              <a:t> </a:t>
            </a:r>
            <a:r>
              <a:rPr lang="en-US" sz="2000" spc="22" dirty="0" err="1">
                <a:solidFill>
                  <a:srgbClr val="0C0E0C"/>
                </a:solidFill>
              </a:rPr>
              <a:t>arrivée</a:t>
            </a:r>
            <a:r>
              <a:rPr lang="en-US" sz="2000" spc="22" dirty="0">
                <a:solidFill>
                  <a:srgbClr val="0C0E0C"/>
                </a:solidFill>
              </a:rPr>
              <a:t> au </a:t>
            </a:r>
            <a:r>
              <a:rPr lang="en-US" sz="2000" spc="22" dirty="0" err="1">
                <a:solidFill>
                  <a:srgbClr val="0C0E0C"/>
                </a:solidFill>
              </a:rPr>
              <a:t>niveau</a:t>
            </a:r>
            <a:r>
              <a:rPr lang="en-US" sz="2000" spc="22" dirty="0">
                <a:solidFill>
                  <a:srgbClr val="0C0E0C"/>
                </a:solidFill>
              </a:rPr>
              <a:t> </a:t>
            </a:r>
            <a:r>
              <a:rPr lang="en-US" sz="2000" spc="22" dirty="0" err="1">
                <a:solidFill>
                  <a:srgbClr val="0C0E0C"/>
                </a:solidFill>
              </a:rPr>
              <a:t>logistique</a:t>
            </a:r>
            <a:r>
              <a:rPr lang="en-US" sz="2000" spc="22" dirty="0">
                <a:solidFill>
                  <a:srgbClr val="0C0E0C"/>
                </a:solidFill>
              </a:rPr>
              <a:t> et </a:t>
            </a:r>
            <a:r>
              <a:rPr lang="en-US" sz="2000" spc="22" dirty="0" err="1">
                <a:solidFill>
                  <a:srgbClr val="0C0E0C"/>
                </a:solidFill>
              </a:rPr>
              <a:t>pédagogique</a:t>
            </a:r>
            <a:endParaRPr lang="en-US" sz="2000" spc="22" dirty="0">
              <a:solidFill>
                <a:srgbClr val="0C0E0C"/>
              </a:solidFill>
            </a:endParaRPr>
          </a:p>
          <a:p>
            <a:pPr>
              <a:lnSpc>
                <a:spcPts val="3171"/>
              </a:lnSpc>
            </a:pPr>
            <a:endParaRPr lang="en-US" sz="2000" spc="22" dirty="0">
              <a:solidFill>
                <a:srgbClr val="0C0E0C"/>
              </a:solidFill>
            </a:endParaRPr>
          </a:p>
          <a:p>
            <a:pPr marL="1100360" lvl="3">
              <a:lnSpc>
                <a:spcPts val="3171"/>
              </a:lnSpc>
            </a:pPr>
            <a:r>
              <a:rPr lang="en-US" sz="2000" spc="22" dirty="0" err="1">
                <a:solidFill>
                  <a:srgbClr val="FF0000"/>
                </a:solidFill>
              </a:rPr>
              <a:t>Côté</a:t>
            </a:r>
            <a:r>
              <a:rPr lang="en-US" sz="2000" spc="22" dirty="0">
                <a:solidFill>
                  <a:srgbClr val="FF0000"/>
                </a:solidFill>
              </a:rPr>
              <a:t> </a:t>
            </a:r>
            <a:r>
              <a:rPr lang="en-US" sz="2000" spc="22" dirty="0" err="1">
                <a:solidFill>
                  <a:srgbClr val="FF0000"/>
                </a:solidFill>
              </a:rPr>
              <a:t>diplôme</a:t>
            </a:r>
            <a:r>
              <a:rPr lang="en-US" sz="2000" spc="22" dirty="0">
                <a:solidFill>
                  <a:srgbClr val="FF0000"/>
                </a:solidFill>
              </a:rPr>
              <a:t> </a:t>
            </a:r>
            <a:r>
              <a:rPr lang="en-US" sz="2000" spc="22" dirty="0">
                <a:solidFill>
                  <a:srgbClr val="0C0E0C"/>
                </a:solidFill>
              </a:rPr>
              <a:t>: </a:t>
            </a:r>
            <a:r>
              <a:rPr lang="en-US" sz="2000" spc="22" dirty="0" err="1">
                <a:solidFill>
                  <a:srgbClr val="0C0E0C"/>
                </a:solidFill>
              </a:rPr>
              <a:t>votre</a:t>
            </a:r>
            <a:r>
              <a:rPr lang="en-US" sz="2000" spc="22" dirty="0">
                <a:solidFill>
                  <a:srgbClr val="0C0E0C"/>
                </a:solidFill>
              </a:rPr>
              <a:t> </a:t>
            </a:r>
            <a:r>
              <a:rPr lang="en-US" sz="2000" spc="22" dirty="0" err="1">
                <a:solidFill>
                  <a:srgbClr val="0C0E0C"/>
                </a:solidFill>
              </a:rPr>
              <a:t>année</a:t>
            </a:r>
            <a:r>
              <a:rPr lang="en-US" sz="2000" spc="22" dirty="0">
                <a:solidFill>
                  <a:srgbClr val="0C0E0C"/>
                </a:solidFill>
              </a:rPr>
              <a:t> à </a:t>
            </a:r>
            <a:r>
              <a:rPr lang="en-US" sz="2000" spc="22" dirty="0" err="1">
                <a:solidFill>
                  <a:srgbClr val="0C0E0C"/>
                </a:solidFill>
              </a:rPr>
              <a:t>l'étranger</a:t>
            </a:r>
            <a:r>
              <a:rPr lang="en-US" sz="2000" spc="22" dirty="0">
                <a:solidFill>
                  <a:srgbClr val="0C0E0C"/>
                </a:solidFill>
              </a:rPr>
              <a:t> </a:t>
            </a:r>
            <a:r>
              <a:rPr lang="en-US" sz="2000" spc="22" dirty="0" err="1">
                <a:solidFill>
                  <a:srgbClr val="0C0E0C"/>
                </a:solidFill>
              </a:rPr>
              <a:t>bénéficie</a:t>
            </a:r>
            <a:r>
              <a:rPr lang="en-US" sz="2000" spc="22" dirty="0">
                <a:solidFill>
                  <a:srgbClr val="0C0E0C"/>
                </a:solidFill>
              </a:rPr>
              <a:t> de la validation des acquis = </a:t>
            </a:r>
            <a:r>
              <a:rPr lang="en-US" sz="2000" spc="22" dirty="0" err="1">
                <a:solidFill>
                  <a:srgbClr val="0C0E0C"/>
                </a:solidFill>
              </a:rPr>
              <a:t>vous</a:t>
            </a:r>
            <a:r>
              <a:rPr lang="en-US" sz="2000" spc="22" dirty="0">
                <a:solidFill>
                  <a:srgbClr val="0C0E0C"/>
                </a:solidFill>
              </a:rPr>
              <a:t> </a:t>
            </a:r>
            <a:r>
              <a:rPr lang="en-US" sz="2000" spc="22" dirty="0" err="1">
                <a:solidFill>
                  <a:srgbClr val="0C0E0C"/>
                </a:solidFill>
              </a:rPr>
              <a:t>obtenez</a:t>
            </a:r>
            <a:r>
              <a:rPr lang="en-US" sz="2000" spc="22" dirty="0">
                <a:solidFill>
                  <a:srgbClr val="0C0E0C"/>
                </a:solidFill>
              </a:rPr>
              <a:t> le passage à </a:t>
            </a:r>
            <a:r>
              <a:rPr lang="en-US" sz="2000" spc="22" dirty="0" err="1">
                <a:solidFill>
                  <a:srgbClr val="0C0E0C"/>
                </a:solidFill>
              </a:rPr>
              <a:t>l'année</a:t>
            </a:r>
            <a:r>
              <a:rPr lang="en-US" sz="2000" spc="22" dirty="0">
                <a:solidFill>
                  <a:srgbClr val="0C0E0C"/>
                </a:solidFill>
              </a:rPr>
              <a:t> </a:t>
            </a:r>
            <a:r>
              <a:rPr lang="en-US" sz="2000" spc="22" dirty="0" err="1">
                <a:solidFill>
                  <a:srgbClr val="0C0E0C"/>
                </a:solidFill>
              </a:rPr>
              <a:t>suivante</a:t>
            </a:r>
            <a:r>
              <a:rPr lang="en-US" sz="2000" spc="22" dirty="0">
                <a:solidFill>
                  <a:srgbClr val="0C0E0C"/>
                </a:solidFill>
              </a:rPr>
              <a:t> </a:t>
            </a:r>
            <a:r>
              <a:rPr lang="en-US" sz="2000" spc="22" dirty="0" err="1">
                <a:solidFill>
                  <a:srgbClr val="0C0E0C"/>
                </a:solidFill>
              </a:rPr>
              <a:t>comme</a:t>
            </a:r>
            <a:r>
              <a:rPr lang="en-US" sz="2000" spc="22" dirty="0">
                <a:solidFill>
                  <a:srgbClr val="0C0E0C"/>
                </a:solidFill>
              </a:rPr>
              <a:t> </a:t>
            </a:r>
            <a:r>
              <a:rPr lang="en-US" sz="2000" spc="22" dirty="0" err="1">
                <a:solidFill>
                  <a:srgbClr val="0C0E0C"/>
                </a:solidFill>
              </a:rPr>
              <a:t>si</a:t>
            </a:r>
            <a:r>
              <a:rPr lang="en-US" sz="2000" spc="22" dirty="0">
                <a:solidFill>
                  <a:srgbClr val="0C0E0C"/>
                </a:solidFill>
              </a:rPr>
              <a:t> </a:t>
            </a:r>
            <a:r>
              <a:rPr lang="en-US" sz="2000" spc="22" dirty="0" err="1">
                <a:solidFill>
                  <a:srgbClr val="0C0E0C"/>
                </a:solidFill>
              </a:rPr>
              <a:t>vous</a:t>
            </a:r>
            <a:r>
              <a:rPr lang="en-US" sz="2000" spc="22" dirty="0">
                <a:solidFill>
                  <a:srgbClr val="0C0E0C"/>
                </a:solidFill>
              </a:rPr>
              <a:t> </a:t>
            </a:r>
            <a:r>
              <a:rPr lang="en-US" sz="2000" spc="22" dirty="0" err="1">
                <a:solidFill>
                  <a:srgbClr val="0C0E0C"/>
                </a:solidFill>
              </a:rPr>
              <a:t>n'aviez</a:t>
            </a:r>
            <a:r>
              <a:rPr lang="en-US" sz="2000" spc="22" dirty="0">
                <a:solidFill>
                  <a:srgbClr val="0C0E0C"/>
                </a:solidFill>
              </a:rPr>
              <a:t> pas </a:t>
            </a:r>
            <a:r>
              <a:rPr lang="en-US" sz="2000" spc="22" dirty="0" err="1">
                <a:solidFill>
                  <a:srgbClr val="0C0E0C"/>
                </a:solidFill>
              </a:rPr>
              <a:t>quitté</a:t>
            </a:r>
            <a:r>
              <a:rPr lang="en-US" sz="2000" spc="22" dirty="0">
                <a:solidFill>
                  <a:srgbClr val="0C0E0C"/>
                </a:solidFill>
              </a:rPr>
              <a:t> </a:t>
            </a:r>
            <a:r>
              <a:rPr lang="en-US" sz="2000" spc="22" dirty="0" err="1">
                <a:solidFill>
                  <a:srgbClr val="0C0E0C"/>
                </a:solidFill>
              </a:rPr>
              <a:t>l'UGA</a:t>
            </a:r>
            <a:r>
              <a:rPr lang="en-US" sz="2000" spc="22" dirty="0">
                <a:solidFill>
                  <a:srgbClr val="0C0E0C"/>
                </a:solidFill>
              </a:rPr>
              <a:t>. </a:t>
            </a:r>
            <a:r>
              <a:rPr lang="en-US" sz="2000" spc="22" dirty="0" err="1">
                <a:solidFill>
                  <a:srgbClr val="0C0E0C"/>
                </a:solidFill>
              </a:rPr>
              <a:t>Vos</a:t>
            </a:r>
            <a:r>
              <a:rPr lang="en-US" sz="2000" spc="22" dirty="0">
                <a:solidFill>
                  <a:srgbClr val="0C0E0C"/>
                </a:solidFill>
              </a:rPr>
              <a:t> </a:t>
            </a:r>
            <a:r>
              <a:rPr lang="en-US" sz="2000" spc="22" dirty="0" err="1">
                <a:solidFill>
                  <a:srgbClr val="0C0E0C"/>
                </a:solidFill>
              </a:rPr>
              <a:t>résultats</a:t>
            </a:r>
            <a:r>
              <a:rPr lang="en-US" sz="2000" spc="22" dirty="0">
                <a:solidFill>
                  <a:srgbClr val="0C0E0C"/>
                </a:solidFill>
              </a:rPr>
              <a:t> chez le </a:t>
            </a:r>
            <a:r>
              <a:rPr lang="en-US" sz="2000" spc="22" dirty="0" err="1">
                <a:solidFill>
                  <a:srgbClr val="0C0E0C"/>
                </a:solidFill>
              </a:rPr>
              <a:t>partenaire</a:t>
            </a:r>
            <a:r>
              <a:rPr lang="en-US" sz="2000" spc="22" dirty="0">
                <a:solidFill>
                  <a:srgbClr val="0C0E0C"/>
                </a:solidFill>
              </a:rPr>
              <a:t> </a:t>
            </a:r>
            <a:r>
              <a:rPr lang="en-US" sz="2000" spc="22" dirty="0" err="1">
                <a:solidFill>
                  <a:srgbClr val="0C0E0C"/>
                </a:solidFill>
              </a:rPr>
              <a:t>sont</a:t>
            </a:r>
            <a:r>
              <a:rPr lang="en-US" sz="2000" spc="22" dirty="0">
                <a:solidFill>
                  <a:srgbClr val="0C0E0C"/>
                </a:solidFill>
              </a:rPr>
              <a:t> </a:t>
            </a:r>
            <a:r>
              <a:rPr lang="en-US" sz="2000" spc="22" dirty="0" err="1">
                <a:solidFill>
                  <a:srgbClr val="0C0E0C"/>
                </a:solidFill>
              </a:rPr>
              <a:t>retranscrits</a:t>
            </a:r>
            <a:r>
              <a:rPr lang="en-US" sz="2000" spc="22" dirty="0">
                <a:solidFill>
                  <a:srgbClr val="0C0E0C"/>
                </a:solidFill>
              </a:rPr>
              <a:t> </a:t>
            </a:r>
            <a:r>
              <a:rPr lang="en-US" sz="2000" spc="22" dirty="0" err="1">
                <a:solidFill>
                  <a:srgbClr val="0C0E0C"/>
                </a:solidFill>
              </a:rPr>
              <a:t>en</a:t>
            </a:r>
            <a:r>
              <a:rPr lang="en-US" sz="2000" spc="22" dirty="0">
                <a:solidFill>
                  <a:srgbClr val="0C0E0C"/>
                </a:solidFill>
              </a:rPr>
              <a:t> </a:t>
            </a:r>
            <a:r>
              <a:rPr lang="en-US" sz="2000" spc="22" dirty="0" err="1">
                <a:solidFill>
                  <a:srgbClr val="0C0E0C"/>
                </a:solidFill>
              </a:rPr>
              <a:t>équivalent</a:t>
            </a:r>
            <a:r>
              <a:rPr lang="en-US" sz="2000" spc="22" dirty="0">
                <a:solidFill>
                  <a:srgbClr val="0C0E0C"/>
                </a:solidFill>
              </a:rPr>
              <a:t> de notes </a:t>
            </a:r>
            <a:r>
              <a:rPr lang="en-US" sz="2000" spc="22" dirty="0" err="1">
                <a:solidFill>
                  <a:srgbClr val="0C0E0C"/>
                </a:solidFill>
              </a:rPr>
              <a:t>françaises</a:t>
            </a:r>
            <a:r>
              <a:rPr lang="en-US" sz="2000" spc="22" dirty="0">
                <a:solidFill>
                  <a:srgbClr val="0C0E0C"/>
                </a:solidFill>
              </a:rPr>
              <a:t> et </a:t>
            </a:r>
            <a:r>
              <a:rPr lang="en-US" sz="2000" spc="22" dirty="0" err="1">
                <a:solidFill>
                  <a:srgbClr val="0C0E0C"/>
                </a:solidFill>
              </a:rPr>
              <a:t>vous</a:t>
            </a:r>
            <a:r>
              <a:rPr lang="en-US" sz="2000" spc="22" dirty="0">
                <a:solidFill>
                  <a:srgbClr val="0C0E0C"/>
                </a:solidFill>
              </a:rPr>
              <a:t> </a:t>
            </a:r>
            <a:r>
              <a:rPr lang="en-US" sz="2000" spc="22" dirty="0" err="1">
                <a:solidFill>
                  <a:srgbClr val="0C0E0C"/>
                </a:solidFill>
              </a:rPr>
              <a:t>pouvez</a:t>
            </a:r>
            <a:r>
              <a:rPr lang="en-US" sz="2000" spc="22" dirty="0">
                <a:solidFill>
                  <a:srgbClr val="0C0E0C"/>
                </a:solidFill>
              </a:rPr>
              <a:t> </a:t>
            </a:r>
            <a:r>
              <a:rPr lang="en-US" sz="2000" spc="22" dirty="0" err="1">
                <a:solidFill>
                  <a:srgbClr val="0C0E0C"/>
                </a:solidFill>
              </a:rPr>
              <a:t>obtenir</a:t>
            </a:r>
            <a:r>
              <a:rPr lang="en-US" sz="2000" spc="22" dirty="0">
                <a:solidFill>
                  <a:srgbClr val="0C0E0C"/>
                </a:solidFill>
              </a:rPr>
              <a:t> le </a:t>
            </a:r>
            <a:r>
              <a:rPr lang="en-US" sz="2000" spc="22" dirty="0" err="1">
                <a:solidFill>
                  <a:srgbClr val="0C0E0C"/>
                </a:solidFill>
              </a:rPr>
              <a:t>diplôme</a:t>
            </a:r>
            <a:r>
              <a:rPr lang="en-US" sz="2000" spc="22" dirty="0">
                <a:solidFill>
                  <a:srgbClr val="0C0E0C"/>
                </a:solidFill>
              </a:rPr>
              <a:t> UGA</a:t>
            </a:r>
          </a:p>
          <a:p>
            <a:pPr>
              <a:lnSpc>
                <a:spcPts val="3171"/>
              </a:lnSpc>
            </a:pPr>
            <a:endParaRPr lang="en-US" sz="2000" spc="22" dirty="0">
              <a:solidFill>
                <a:srgbClr val="0C0E0C"/>
              </a:solidFill>
            </a:endParaRPr>
          </a:p>
          <a:p>
            <a:pPr marL="1100360" lvl="3">
              <a:lnSpc>
                <a:spcPts val="3171"/>
              </a:lnSpc>
            </a:pPr>
            <a:r>
              <a:rPr lang="en-US" sz="2000" spc="22" dirty="0" err="1">
                <a:solidFill>
                  <a:srgbClr val="FF0000"/>
                </a:solidFill>
              </a:rPr>
              <a:t>Côté</a:t>
            </a:r>
            <a:r>
              <a:rPr lang="en-US" sz="2000" spc="22" dirty="0">
                <a:solidFill>
                  <a:srgbClr val="FF0000"/>
                </a:solidFill>
              </a:rPr>
              <a:t> finances </a:t>
            </a:r>
            <a:r>
              <a:rPr lang="en-US" sz="2000" spc="22" dirty="0">
                <a:solidFill>
                  <a:srgbClr val="0C0E0C"/>
                </a:solidFill>
              </a:rPr>
              <a:t>: </a:t>
            </a:r>
            <a:r>
              <a:rPr lang="en-US" sz="2000" spc="22" dirty="0" err="1">
                <a:solidFill>
                  <a:srgbClr val="0C0E0C"/>
                </a:solidFill>
              </a:rPr>
              <a:t>Vous</a:t>
            </a:r>
            <a:r>
              <a:rPr lang="en-US" sz="2000" spc="22" dirty="0">
                <a:solidFill>
                  <a:srgbClr val="0C0E0C"/>
                </a:solidFill>
              </a:rPr>
              <a:t> ne </a:t>
            </a:r>
            <a:r>
              <a:rPr lang="en-US" sz="2000" spc="22" dirty="0" err="1">
                <a:solidFill>
                  <a:srgbClr val="0C0E0C"/>
                </a:solidFill>
              </a:rPr>
              <a:t>payez</a:t>
            </a:r>
            <a:r>
              <a:rPr lang="en-US" sz="2000" spc="22" dirty="0">
                <a:solidFill>
                  <a:srgbClr val="0C0E0C"/>
                </a:solidFill>
              </a:rPr>
              <a:t> les </a:t>
            </a:r>
            <a:r>
              <a:rPr lang="en-US" sz="2000" spc="22" dirty="0" err="1">
                <a:solidFill>
                  <a:srgbClr val="0C0E0C"/>
                </a:solidFill>
              </a:rPr>
              <a:t>frais</a:t>
            </a:r>
            <a:r>
              <a:rPr lang="en-US" sz="2000" spc="22" dirty="0">
                <a:solidFill>
                  <a:srgbClr val="0C0E0C"/>
                </a:solidFill>
              </a:rPr>
              <a:t> </a:t>
            </a:r>
            <a:r>
              <a:rPr lang="en-US" sz="2000" spc="22" dirty="0" err="1">
                <a:solidFill>
                  <a:srgbClr val="0C0E0C"/>
                </a:solidFill>
              </a:rPr>
              <a:t>d'inscriptions</a:t>
            </a:r>
            <a:r>
              <a:rPr lang="en-US" sz="2000" spc="22" dirty="0">
                <a:solidFill>
                  <a:srgbClr val="0C0E0C"/>
                </a:solidFill>
              </a:rPr>
              <a:t> </a:t>
            </a:r>
            <a:r>
              <a:rPr lang="en-US" sz="2000" spc="22" dirty="0" err="1">
                <a:solidFill>
                  <a:srgbClr val="0C0E0C"/>
                </a:solidFill>
              </a:rPr>
              <a:t>qu'à</a:t>
            </a:r>
            <a:r>
              <a:rPr lang="en-US" sz="2000" spc="22" dirty="0">
                <a:solidFill>
                  <a:srgbClr val="0C0E0C"/>
                </a:solidFill>
              </a:rPr>
              <a:t> </a:t>
            </a:r>
            <a:r>
              <a:rPr lang="en-US" sz="2000" spc="22" dirty="0" err="1">
                <a:solidFill>
                  <a:srgbClr val="0C0E0C"/>
                </a:solidFill>
              </a:rPr>
              <a:t>l'UGA</a:t>
            </a:r>
            <a:r>
              <a:rPr lang="en-US" sz="2000" spc="22" dirty="0">
                <a:solidFill>
                  <a:srgbClr val="0C0E0C"/>
                </a:solidFill>
              </a:rPr>
              <a:t>.</a:t>
            </a:r>
          </a:p>
          <a:p>
            <a:pPr marL="1956196" lvl="4" indent="-391239">
              <a:lnSpc>
                <a:spcPts val="3171"/>
              </a:lnSpc>
              <a:buFont typeface="Arial"/>
              <a:buChar char="•"/>
            </a:pPr>
            <a:r>
              <a:rPr lang="en-US" sz="2000" spc="22" dirty="0">
                <a:solidFill>
                  <a:srgbClr val="0C0E0C"/>
                </a:solidFill>
              </a:rPr>
              <a:t>Si </a:t>
            </a:r>
            <a:r>
              <a:rPr lang="en-US" sz="2000" spc="22" dirty="0" err="1">
                <a:solidFill>
                  <a:srgbClr val="0C0E0C"/>
                </a:solidFill>
              </a:rPr>
              <a:t>c'est</a:t>
            </a:r>
            <a:r>
              <a:rPr lang="en-US" sz="2000" spc="22" dirty="0">
                <a:solidFill>
                  <a:srgbClr val="0C0E0C"/>
                </a:solidFill>
              </a:rPr>
              <a:t> </a:t>
            </a:r>
            <a:r>
              <a:rPr lang="en-US" sz="2000" spc="22" dirty="0" err="1">
                <a:solidFill>
                  <a:srgbClr val="0C0E0C"/>
                </a:solidFill>
              </a:rPr>
              <a:t>votre</a:t>
            </a:r>
            <a:r>
              <a:rPr lang="en-US" sz="2000" spc="22" dirty="0">
                <a:solidFill>
                  <a:srgbClr val="0C0E0C"/>
                </a:solidFill>
              </a:rPr>
              <a:t> </a:t>
            </a:r>
            <a:r>
              <a:rPr lang="en-US" sz="2000" spc="22" dirty="0" err="1">
                <a:solidFill>
                  <a:srgbClr val="0C0E0C"/>
                </a:solidFill>
              </a:rPr>
              <a:t>cas</a:t>
            </a:r>
            <a:r>
              <a:rPr lang="en-US" sz="2000" spc="22" dirty="0">
                <a:solidFill>
                  <a:srgbClr val="0C0E0C"/>
                </a:solidFill>
              </a:rPr>
              <a:t>, </a:t>
            </a:r>
            <a:r>
              <a:rPr lang="en-US" sz="2000" spc="22" dirty="0" err="1">
                <a:solidFill>
                  <a:srgbClr val="0C0E0C"/>
                </a:solidFill>
              </a:rPr>
              <a:t>vous</a:t>
            </a:r>
            <a:r>
              <a:rPr lang="en-US" sz="2000" spc="22" dirty="0">
                <a:solidFill>
                  <a:srgbClr val="0C0E0C"/>
                </a:solidFill>
              </a:rPr>
              <a:t> </a:t>
            </a:r>
            <a:r>
              <a:rPr lang="en-US" sz="2000" spc="22" dirty="0" err="1">
                <a:solidFill>
                  <a:srgbClr val="0C0E0C"/>
                </a:solidFill>
              </a:rPr>
              <a:t>restez</a:t>
            </a:r>
            <a:r>
              <a:rPr lang="en-US" sz="2000" spc="22" dirty="0">
                <a:solidFill>
                  <a:srgbClr val="0C0E0C"/>
                </a:solidFill>
              </a:rPr>
              <a:t> </a:t>
            </a:r>
            <a:r>
              <a:rPr lang="en-US" sz="2000" spc="22" dirty="0" err="1">
                <a:solidFill>
                  <a:srgbClr val="0C0E0C"/>
                </a:solidFill>
              </a:rPr>
              <a:t>étudiant</a:t>
            </a:r>
            <a:r>
              <a:rPr lang="en-US" sz="2000" spc="22" dirty="0">
                <a:solidFill>
                  <a:srgbClr val="0C0E0C"/>
                </a:solidFill>
              </a:rPr>
              <a:t> </a:t>
            </a:r>
            <a:r>
              <a:rPr lang="en-US" sz="2000" spc="22" dirty="0" err="1">
                <a:solidFill>
                  <a:srgbClr val="0C0E0C"/>
                </a:solidFill>
              </a:rPr>
              <a:t>boursier</a:t>
            </a:r>
            <a:r>
              <a:rPr lang="en-US" sz="2000" spc="22" dirty="0">
                <a:solidFill>
                  <a:srgbClr val="0C0E0C"/>
                </a:solidFill>
              </a:rPr>
              <a:t> CROUS pendant </a:t>
            </a:r>
            <a:r>
              <a:rPr lang="en-US" sz="2000" spc="22" dirty="0" err="1">
                <a:solidFill>
                  <a:srgbClr val="0C0E0C"/>
                </a:solidFill>
              </a:rPr>
              <a:t>votre</a:t>
            </a:r>
            <a:r>
              <a:rPr lang="en-US" sz="2000" spc="22" dirty="0">
                <a:solidFill>
                  <a:srgbClr val="0C0E0C"/>
                </a:solidFill>
              </a:rPr>
              <a:t> </a:t>
            </a:r>
            <a:r>
              <a:rPr lang="en-US" sz="2000" spc="22" dirty="0" err="1">
                <a:solidFill>
                  <a:srgbClr val="0C0E0C"/>
                </a:solidFill>
              </a:rPr>
              <a:t>mobilité</a:t>
            </a:r>
            <a:endParaRPr lang="en-US" sz="2000" spc="22" dirty="0">
              <a:solidFill>
                <a:srgbClr val="0C0E0C"/>
              </a:solidFill>
            </a:endParaRPr>
          </a:p>
          <a:p>
            <a:pPr marL="1956196" lvl="4" indent="-391239">
              <a:lnSpc>
                <a:spcPts val="3171"/>
              </a:lnSpc>
              <a:buFont typeface="Arial"/>
              <a:buChar char="•"/>
            </a:pPr>
            <a:r>
              <a:rPr lang="en-US" sz="2000" spc="22" dirty="0">
                <a:solidFill>
                  <a:srgbClr val="0C0E0C"/>
                </a:solidFill>
              </a:rPr>
              <a:t>tout le monde </a:t>
            </a:r>
            <a:r>
              <a:rPr lang="en-US" sz="2000" spc="22" dirty="0" err="1">
                <a:solidFill>
                  <a:srgbClr val="0C0E0C"/>
                </a:solidFill>
              </a:rPr>
              <a:t>peut</a:t>
            </a:r>
            <a:r>
              <a:rPr lang="en-US" sz="2000" spc="22" dirty="0">
                <a:solidFill>
                  <a:srgbClr val="0C0E0C"/>
                </a:solidFill>
              </a:rPr>
              <a:t> </a:t>
            </a:r>
            <a:r>
              <a:rPr lang="en-US" sz="2000" spc="22" dirty="0" err="1">
                <a:solidFill>
                  <a:srgbClr val="0C0E0C"/>
                </a:solidFill>
              </a:rPr>
              <a:t>prétendre</a:t>
            </a:r>
            <a:r>
              <a:rPr lang="en-US" sz="2000" spc="22" dirty="0">
                <a:solidFill>
                  <a:srgbClr val="0C0E0C"/>
                </a:solidFill>
              </a:rPr>
              <a:t> à des aides à la </a:t>
            </a:r>
            <a:r>
              <a:rPr lang="en-US" sz="2000" spc="22" dirty="0" err="1">
                <a:solidFill>
                  <a:srgbClr val="0C0E0C"/>
                </a:solidFill>
              </a:rPr>
              <a:t>mobilité</a:t>
            </a:r>
            <a:r>
              <a:rPr lang="en-US" sz="2000" spc="22" dirty="0">
                <a:solidFill>
                  <a:srgbClr val="0C0E0C"/>
                </a:solidFill>
              </a:rPr>
              <a:t> sans devoir justifier de </a:t>
            </a:r>
            <a:r>
              <a:rPr lang="en-US" sz="2000" spc="22" dirty="0" err="1">
                <a:solidFill>
                  <a:srgbClr val="0C0E0C"/>
                </a:solidFill>
              </a:rPr>
              <a:t>ses</a:t>
            </a:r>
            <a:r>
              <a:rPr lang="en-US" sz="2000" spc="22" dirty="0">
                <a:solidFill>
                  <a:srgbClr val="0C0E0C"/>
                </a:solidFill>
              </a:rPr>
              <a:t> </a:t>
            </a:r>
            <a:r>
              <a:rPr lang="en-US" sz="2000" spc="22" dirty="0" err="1">
                <a:solidFill>
                  <a:srgbClr val="0C0E0C"/>
                </a:solidFill>
              </a:rPr>
              <a:t>ressources</a:t>
            </a:r>
            <a:endParaRPr lang="en-US" sz="2000" spc="22" dirty="0">
              <a:solidFill>
                <a:srgbClr val="0C0E0C"/>
              </a:solidFill>
            </a:endParaRPr>
          </a:p>
          <a:p>
            <a:pPr>
              <a:lnSpc>
                <a:spcPts val="2471"/>
              </a:lnSpc>
            </a:pPr>
            <a:endParaRPr lang="en-US" sz="2265" spc="22" dirty="0">
              <a:solidFill>
                <a:srgbClr val="0C0E0C"/>
              </a:solidFill>
              <a:latin typeface="Calibri (MS)"/>
            </a:endParaRPr>
          </a:p>
          <a:p>
            <a:pPr>
              <a:lnSpc>
                <a:spcPts val="2471"/>
              </a:lnSpc>
            </a:pPr>
            <a:endParaRPr lang="en-US" sz="2265" spc="22" dirty="0">
              <a:solidFill>
                <a:srgbClr val="0C0E0C"/>
              </a:solidFill>
              <a:latin typeface="Calibri (MS)"/>
            </a:endParaRPr>
          </a:p>
          <a:p>
            <a:pPr>
              <a:lnSpc>
                <a:spcPts val="2471"/>
              </a:lnSpc>
            </a:pPr>
            <a:endParaRPr lang="en-US" sz="2265" spc="22" dirty="0">
              <a:solidFill>
                <a:srgbClr val="0C0E0C"/>
              </a:solidFill>
              <a:latin typeface="Calibri (MS)"/>
            </a:endParaRPr>
          </a:p>
        </p:txBody>
      </p:sp>
    </p:spTree>
    <p:extLst>
      <p:ext uri="{BB962C8B-B14F-4D97-AF65-F5344CB8AC3E}">
        <p14:creationId xmlns:p14="http://schemas.microsoft.com/office/powerpoint/2010/main" val="203427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title"/>
          </p:nvPr>
        </p:nvSpPr>
        <p:spPr>
          <a:xfrm>
            <a:off x="1981200" y="260350"/>
            <a:ext cx="8229600" cy="1143000"/>
          </a:xfrm>
        </p:spPr>
        <p:txBody>
          <a:bodyPr/>
          <a:lstStyle/>
          <a:p>
            <a:pPr eaLnBrk="1" hangingPunct="1"/>
            <a:r>
              <a:rPr lang="fr-FR" altLang="fr-FR"/>
              <a:t>Merci !</a:t>
            </a:r>
          </a:p>
        </p:txBody>
      </p:sp>
      <p:pic>
        <p:nvPicPr>
          <p:cNvPr id="39939" name="Picture 9" descr="Mobilit%C3%A9-%C3%A9tudia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8464" y="1844676"/>
            <a:ext cx="3775075"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51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3"/>
          <p:cNvSpPr txBox="1">
            <a:spLocks/>
          </p:cNvSpPr>
          <p:nvPr/>
        </p:nvSpPr>
        <p:spPr>
          <a:xfrm>
            <a:off x="173956" y="1376796"/>
            <a:ext cx="8355012" cy="576604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r-FR" altLang="fr-FR" sz="2000" b="1" dirty="0">
                <a:solidFill>
                  <a:prstClr val="black"/>
                </a:solidFill>
                <a:latin typeface="Calibri"/>
              </a:rPr>
              <a:t>ACCORD DE COMPOSANTE : </a:t>
            </a:r>
            <a:r>
              <a:rPr lang="fr-FR" altLang="fr-FR" sz="2000" dirty="0">
                <a:solidFill>
                  <a:prstClr val="black"/>
                </a:solidFill>
                <a:latin typeface="Calibri"/>
              </a:rPr>
              <a:t>Partenariat conclu entre l’UFR ARSH et l’UFR d’un partenaire étranger pour l’envoi d’étudiants dans un cursus déterminé. Seuls les étudiants de musicologie peuvent partir sur un accord de musicologie = </a:t>
            </a:r>
          </a:p>
          <a:p>
            <a:pPr marL="0" indent="0">
              <a:buNone/>
              <a:defRPr/>
            </a:pPr>
            <a:r>
              <a:rPr lang="fr-FR" altLang="fr-FR" sz="2000" b="1" dirty="0">
                <a:solidFill>
                  <a:prstClr val="black"/>
                </a:solidFill>
                <a:latin typeface="Calibri"/>
              </a:rPr>
              <a:t>        Sélection par la composante</a:t>
            </a:r>
          </a:p>
          <a:p>
            <a:pPr marL="0" indent="0">
              <a:buNone/>
              <a:defRPr/>
            </a:pPr>
            <a:r>
              <a:rPr lang="fr-FR" altLang="fr-FR" sz="2000" dirty="0">
                <a:solidFill>
                  <a:prstClr val="black"/>
                </a:solidFill>
                <a:latin typeface="Calibri"/>
              </a:rPr>
              <a:t>        </a:t>
            </a:r>
          </a:p>
          <a:p>
            <a:pPr>
              <a:defRPr/>
            </a:pPr>
            <a:r>
              <a:rPr lang="fr-FR" altLang="fr-FR" sz="2000" b="1" dirty="0">
                <a:solidFill>
                  <a:prstClr val="black"/>
                </a:solidFill>
                <a:latin typeface="Calibri"/>
              </a:rPr>
              <a:t>ACCORD UGA :</a:t>
            </a:r>
            <a:r>
              <a:rPr lang="fr-FR" altLang="fr-FR" sz="2000" dirty="0">
                <a:solidFill>
                  <a:prstClr val="black"/>
                </a:solidFill>
                <a:latin typeface="Calibri"/>
              </a:rPr>
              <a:t> Partenariat conclu entre deux universités. La mobilité est ouverte à tous les étudiants de l’UGA à condition que le cursus de l’étudiant candidat existe chez le partenaire =</a:t>
            </a:r>
          </a:p>
          <a:p>
            <a:pPr marL="0" indent="0">
              <a:buNone/>
              <a:defRPr/>
            </a:pPr>
            <a:r>
              <a:rPr lang="fr-FR" altLang="fr-FR" sz="2000" dirty="0">
                <a:solidFill>
                  <a:prstClr val="black"/>
                </a:solidFill>
                <a:latin typeface="Calibri"/>
              </a:rPr>
              <a:t>       </a:t>
            </a:r>
            <a:r>
              <a:rPr lang="fr-FR" altLang="fr-FR" sz="2000" b="1" dirty="0">
                <a:solidFill>
                  <a:prstClr val="black"/>
                </a:solidFill>
                <a:latin typeface="Calibri"/>
              </a:rPr>
              <a:t>Sélection en central</a:t>
            </a:r>
          </a:p>
          <a:p>
            <a:pPr marL="0" indent="0">
              <a:buNone/>
              <a:defRPr/>
            </a:pPr>
            <a:endParaRPr lang="fr-FR" altLang="fr-FR" sz="2000" dirty="0">
              <a:solidFill>
                <a:prstClr val="black"/>
              </a:solidFill>
              <a:latin typeface="Calibri"/>
            </a:endParaRPr>
          </a:p>
          <a:p>
            <a:pPr marL="0" lvl="1" indent="0">
              <a:buClr>
                <a:prstClr val="black">
                  <a:lumMod val="65000"/>
                  <a:lumOff val="35000"/>
                </a:prstClr>
              </a:buClr>
              <a:buNone/>
              <a:defRPr/>
            </a:pPr>
            <a:endParaRPr lang="fr-FR" altLang="fr-FR" sz="2000" dirty="0">
              <a:solidFill>
                <a:prstClr val="black"/>
              </a:solidFill>
              <a:latin typeface="Calibri"/>
              <a:cs typeface="Arial" charset="0"/>
            </a:endParaRPr>
          </a:p>
          <a:p>
            <a:pPr marL="0" indent="0" algn="ctr">
              <a:buNone/>
              <a:defRPr/>
            </a:pPr>
            <a:r>
              <a:rPr lang="fr-FR" sz="2000" b="1" dirty="0">
                <a:solidFill>
                  <a:srgbClr val="E30613"/>
                </a:solidFill>
                <a:latin typeface="Calibri"/>
              </a:rPr>
              <a:t>Veuillez consulter les destinations possibles pour votre filière sur le LEO (International/partir dans le cadre d‘un échange)+ site ARSH</a:t>
            </a:r>
            <a:endParaRPr lang="fr-FR" altLang="fr-FR" sz="2000" dirty="0">
              <a:solidFill>
                <a:prstClr val="black"/>
              </a:solidFill>
              <a:latin typeface="Calibri"/>
              <a:cs typeface="Arial" charset="0"/>
            </a:endParaRPr>
          </a:p>
          <a:p>
            <a:pPr>
              <a:defRPr/>
            </a:pPr>
            <a:endParaRPr lang="fr-FR" altLang="fr-FR" sz="2000" dirty="0">
              <a:solidFill>
                <a:prstClr val="black"/>
              </a:solidFill>
              <a:latin typeface="Calibri"/>
              <a:cs typeface="Arial" charset="0"/>
            </a:endParaRPr>
          </a:p>
          <a:p>
            <a:pPr>
              <a:defRPr/>
            </a:pPr>
            <a:endParaRPr lang="fr-FR" altLang="fr-FR" sz="1600" dirty="0">
              <a:solidFill>
                <a:prstClr val="black"/>
              </a:solidFill>
              <a:latin typeface="Calibri"/>
              <a:cs typeface="Arial" charset="0"/>
            </a:endParaRPr>
          </a:p>
          <a:p>
            <a:pPr>
              <a:defRPr/>
            </a:pPr>
            <a:endParaRPr lang="fr-FR" altLang="fr-FR" sz="1600" dirty="0">
              <a:solidFill>
                <a:prstClr val="black"/>
              </a:solidFill>
              <a:latin typeface="Arial" charset="0"/>
              <a:cs typeface="Arial" charset="0"/>
            </a:endParaRPr>
          </a:p>
          <a:p>
            <a:pPr>
              <a:defRPr/>
            </a:pPr>
            <a:endParaRPr lang="fr-FR" altLang="fr-FR" sz="1600" dirty="0">
              <a:solidFill>
                <a:prstClr val="black"/>
              </a:solidFill>
              <a:latin typeface="Calibri"/>
              <a:cs typeface="Arial" charset="0"/>
            </a:endParaRPr>
          </a:p>
          <a:p>
            <a:pPr>
              <a:defRPr/>
            </a:pPr>
            <a:endParaRPr lang="fr-FR" sz="1600" dirty="0">
              <a:solidFill>
                <a:prstClr val="black"/>
              </a:solidFill>
              <a:latin typeface="Calibri"/>
            </a:endParaRPr>
          </a:p>
        </p:txBody>
      </p:sp>
      <p:sp>
        <p:nvSpPr>
          <p:cNvPr id="4" name="Titre 2"/>
          <p:cNvSpPr txBox="1">
            <a:spLocks/>
          </p:cNvSpPr>
          <p:nvPr/>
        </p:nvSpPr>
        <p:spPr>
          <a:xfrm>
            <a:off x="567690" y="408421"/>
            <a:ext cx="8153400" cy="968375"/>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fr-FR" sz="5200" b="1" u="sng" dirty="0">
                <a:solidFill>
                  <a:srgbClr val="FF0000"/>
                </a:solidFill>
                <a:latin typeface="Calibri"/>
              </a:rPr>
              <a:t>Les différents types d’accords </a:t>
            </a:r>
            <a:br>
              <a:rPr lang="fr-FR" dirty="0">
                <a:solidFill>
                  <a:prstClr val="black"/>
                </a:solidFill>
                <a:latin typeface="Calibri"/>
              </a:rPr>
            </a:br>
            <a:endParaRPr lang="fr-FR" dirty="0">
              <a:solidFill>
                <a:prstClr val="black"/>
              </a:solidFill>
              <a:latin typeface="Calibri"/>
            </a:endParaRPr>
          </a:p>
        </p:txBody>
      </p:sp>
      <p:sp>
        <p:nvSpPr>
          <p:cNvPr id="5" name="ZoneTexte 4">
            <a:extLst>
              <a:ext uri="{FF2B5EF4-FFF2-40B4-BE49-F238E27FC236}">
                <a16:creationId xmlns:a16="http://schemas.microsoft.com/office/drawing/2014/main" id="{1263D27C-56EF-4E6D-A7B0-D9D18E1676B8}"/>
              </a:ext>
            </a:extLst>
          </p:cNvPr>
          <p:cNvSpPr txBox="1"/>
          <p:nvPr/>
        </p:nvSpPr>
        <p:spPr>
          <a:xfrm>
            <a:off x="8834617" y="5072174"/>
            <a:ext cx="2970801" cy="1200329"/>
          </a:xfrm>
          <a:prstGeom prst="rect">
            <a:avLst/>
          </a:prstGeom>
          <a:noFill/>
        </p:spPr>
        <p:txBody>
          <a:bodyPr wrap="square" rtlCol="0">
            <a:spAutoFit/>
          </a:bodyPr>
          <a:lstStyle/>
          <a:p>
            <a:r>
              <a:rPr lang="fr-FR" dirty="0">
                <a:hlinkClick r:id="rId2"/>
              </a:rPr>
              <a:t>https://uga.adv-pub.moveonfr.com/home-page-4303/</a:t>
            </a:r>
            <a:endParaRPr lang="fr-FR" dirty="0"/>
          </a:p>
          <a:p>
            <a:endParaRPr lang="fr-FR" dirty="0"/>
          </a:p>
        </p:txBody>
      </p:sp>
      <p:sp>
        <p:nvSpPr>
          <p:cNvPr id="6" name="ZoneTexte 5">
            <a:extLst>
              <a:ext uri="{FF2B5EF4-FFF2-40B4-BE49-F238E27FC236}">
                <a16:creationId xmlns:a16="http://schemas.microsoft.com/office/drawing/2014/main" id="{C33D8742-3079-4386-84B9-FFEEC407B5BE}"/>
              </a:ext>
            </a:extLst>
          </p:cNvPr>
          <p:cNvSpPr txBox="1"/>
          <p:nvPr/>
        </p:nvSpPr>
        <p:spPr>
          <a:xfrm>
            <a:off x="8834617" y="4605188"/>
            <a:ext cx="2577008" cy="369332"/>
          </a:xfrm>
          <a:prstGeom prst="rect">
            <a:avLst/>
          </a:prstGeom>
          <a:noFill/>
        </p:spPr>
        <p:txBody>
          <a:bodyPr wrap="square" rtlCol="0">
            <a:spAutoFit/>
          </a:bodyPr>
          <a:lstStyle/>
          <a:p>
            <a:r>
              <a:rPr lang="fr-FR" b="1" dirty="0"/>
              <a:t>Carte interactive :</a:t>
            </a:r>
          </a:p>
        </p:txBody>
      </p:sp>
      <p:pic>
        <p:nvPicPr>
          <p:cNvPr id="9" name="Image 8">
            <a:extLst>
              <a:ext uri="{FF2B5EF4-FFF2-40B4-BE49-F238E27FC236}">
                <a16:creationId xmlns:a16="http://schemas.microsoft.com/office/drawing/2014/main" id="{8ED1BE4F-C621-48AB-8554-52E04E524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1355" y="267297"/>
            <a:ext cx="2410270" cy="3958831"/>
          </a:xfrm>
          <a:prstGeom prst="rect">
            <a:avLst/>
          </a:prstGeom>
        </p:spPr>
      </p:pic>
    </p:spTree>
    <p:extLst>
      <p:ext uri="{BB962C8B-B14F-4D97-AF65-F5344CB8AC3E}">
        <p14:creationId xmlns:p14="http://schemas.microsoft.com/office/powerpoint/2010/main" val="70526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274638"/>
            <a:ext cx="4397406" cy="1143000"/>
          </a:xfrm>
        </p:spPr>
        <p:txBody>
          <a:bodyPr/>
          <a:lstStyle/>
          <a:p>
            <a:pPr algn="l" eaLnBrk="1" hangingPunct="1"/>
            <a:r>
              <a:rPr lang="fr-FR" altLang="fr-FR" sz="4800" b="1" u="sng" dirty="0">
                <a:solidFill>
                  <a:srgbClr val="FF0000"/>
                </a:solidFill>
                <a:latin typeface="Calibri" panose="020F0502020204030204" pitchFamily="34" charset="0"/>
              </a:rPr>
              <a:t>Double diplôme</a:t>
            </a:r>
          </a:p>
        </p:txBody>
      </p:sp>
      <p:sp>
        <p:nvSpPr>
          <p:cNvPr id="10243" name="Rectangle 3"/>
          <p:cNvSpPr>
            <a:spLocks noGrp="1" noChangeArrowheads="1"/>
          </p:cNvSpPr>
          <p:nvPr>
            <p:ph type="body" idx="1"/>
          </p:nvPr>
        </p:nvSpPr>
        <p:spPr/>
        <p:txBody>
          <a:bodyPr/>
          <a:lstStyle/>
          <a:p>
            <a:pPr eaLnBrk="1" hangingPunct="1">
              <a:lnSpc>
                <a:spcPct val="90000"/>
              </a:lnSpc>
              <a:buFontTx/>
              <a:buNone/>
              <a:defRPr/>
            </a:pPr>
            <a:r>
              <a:rPr lang="fr-FR" altLang="fr-FR" sz="3500" b="1" u="sng" dirty="0">
                <a:latin typeface="Calibri" panose="020F0502020204030204" pitchFamily="34" charset="0"/>
              </a:rPr>
              <a:t>MASTER HISTOIRE</a:t>
            </a:r>
            <a:r>
              <a:rPr lang="fr-FR" altLang="fr-FR" sz="3500" b="1" dirty="0">
                <a:latin typeface="Calibri" panose="020F0502020204030204" pitchFamily="34" charset="0"/>
              </a:rPr>
              <a:t> </a:t>
            </a:r>
          </a:p>
          <a:p>
            <a:pPr eaLnBrk="1" hangingPunct="1">
              <a:lnSpc>
                <a:spcPct val="90000"/>
              </a:lnSpc>
              <a:buFontTx/>
              <a:buNone/>
              <a:defRPr/>
            </a:pPr>
            <a:r>
              <a:rPr lang="fr-FR" altLang="fr-FR" sz="1800" b="1" dirty="0">
                <a:latin typeface="Calibri" panose="020F0502020204030204" pitchFamily="34" charset="0"/>
              </a:rPr>
              <a:t>parcours histoire culturelle, politique et des échanges internationaux</a:t>
            </a:r>
          </a:p>
          <a:p>
            <a:pPr eaLnBrk="1" hangingPunct="1">
              <a:lnSpc>
                <a:spcPct val="90000"/>
              </a:lnSpc>
              <a:buFontTx/>
              <a:buNone/>
              <a:defRPr/>
            </a:pPr>
            <a:r>
              <a:rPr lang="fr-FR" altLang="fr-FR" sz="1800" b="1" dirty="0">
                <a:latin typeface="Calibri" panose="020F0502020204030204" pitchFamily="34" charset="0"/>
              </a:rPr>
              <a:t>parcours sciences de l’antiquité</a:t>
            </a:r>
          </a:p>
          <a:p>
            <a:pPr algn="ctr" eaLnBrk="1" hangingPunct="1">
              <a:lnSpc>
                <a:spcPct val="90000"/>
              </a:lnSpc>
              <a:buFontTx/>
              <a:buNone/>
              <a:defRPr/>
            </a:pPr>
            <a:endParaRPr lang="fr-FR" altLang="fr-FR" sz="2800" b="1" u="sng" dirty="0">
              <a:solidFill>
                <a:srgbClr val="FF0000"/>
              </a:solidFill>
              <a:latin typeface="Calibri" panose="020F0502020204030204" pitchFamily="34" charset="0"/>
            </a:endParaRPr>
          </a:p>
          <a:p>
            <a:pPr eaLnBrk="1" hangingPunct="1">
              <a:lnSpc>
                <a:spcPct val="90000"/>
              </a:lnSpc>
              <a:defRPr/>
            </a:pPr>
            <a:r>
              <a:rPr lang="fr-FR" altLang="fr-FR" sz="2800" dirty="0">
                <a:effectLst>
                  <a:outerShdw blurRad="38100" dist="38100" dir="2700000" algn="tl">
                    <a:srgbClr val="FFFFFF"/>
                  </a:outerShdw>
                </a:effectLst>
                <a:latin typeface="Calibri" panose="020F0502020204030204" pitchFamily="34" charset="0"/>
              </a:rPr>
              <a:t>MASTER MIFI</a:t>
            </a:r>
            <a:r>
              <a:rPr lang="fr-FR" altLang="fr-FR" sz="2800" dirty="0">
                <a:latin typeface="Calibri" panose="020F0502020204030204" pitchFamily="34" charset="0"/>
              </a:rPr>
              <a:t> : </a:t>
            </a:r>
          </a:p>
          <a:p>
            <a:pPr eaLnBrk="1" hangingPunct="1">
              <a:lnSpc>
                <a:spcPct val="90000"/>
              </a:lnSpc>
              <a:buFontTx/>
              <a:buNone/>
              <a:defRPr/>
            </a:pPr>
            <a:r>
              <a:rPr lang="fr-FR" altLang="fr-FR" sz="2800" dirty="0">
                <a:latin typeface="Calibri" panose="020F0502020204030204" pitchFamily="34" charset="0"/>
              </a:rPr>
              <a:t>    </a:t>
            </a:r>
            <a:r>
              <a:rPr lang="fr-FR" altLang="fr-FR" sz="2100" i="1" dirty="0">
                <a:latin typeface="Calibri" panose="020F0502020204030204" pitchFamily="34" charset="0"/>
              </a:rPr>
              <a:t>Universités Milan, Rome (La </a:t>
            </a:r>
            <a:r>
              <a:rPr lang="fr-FR" altLang="fr-FR" sz="2100" i="1" dirty="0" err="1">
                <a:latin typeface="Calibri" panose="020F0502020204030204" pitchFamily="34" charset="0"/>
              </a:rPr>
              <a:t>Sapienza</a:t>
            </a:r>
            <a:r>
              <a:rPr lang="fr-FR" altLang="fr-FR" sz="2100" i="1" dirty="0">
                <a:latin typeface="Calibri" panose="020F0502020204030204" pitchFamily="34" charset="0"/>
              </a:rPr>
              <a:t>), Sienne</a:t>
            </a:r>
            <a:endParaRPr lang="fr-FR" altLang="fr-FR" sz="2100" dirty="0">
              <a:latin typeface="Calibri" panose="020F0502020204030204" pitchFamily="34" charset="0"/>
            </a:endParaRPr>
          </a:p>
          <a:p>
            <a:pPr eaLnBrk="1" hangingPunct="1">
              <a:lnSpc>
                <a:spcPct val="90000"/>
              </a:lnSpc>
              <a:buFontTx/>
              <a:buNone/>
              <a:defRPr/>
            </a:pPr>
            <a:endParaRPr lang="fr-FR" altLang="fr-FR" sz="2100" dirty="0">
              <a:latin typeface="Calibri" panose="020F0502020204030204" pitchFamily="34" charset="0"/>
            </a:endParaRPr>
          </a:p>
          <a:p>
            <a:pPr eaLnBrk="1" hangingPunct="1">
              <a:lnSpc>
                <a:spcPct val="90000"/>
              </a:lnSpc>
              <a:buFontTx/>
              <a:buNone/>
              <a:defRPr/>
            </a:pPr>
            <a:endParaRPr lang="fr-FR" altLang="fr-FR" sz="2100" dirty="0">
              <a:latin typeface="Calibri" panose="020F0502020204030204" pitchFamily="34" charset="0"/>
            </a:endParaRPr>
          </a:p>
          <a:p>
            <a:pPr eaLnBrk="1" hangingPunct="1">
              <a:lnSpc>
                <a:spcPct val="90000"/>
              </a:lnSpc>
              <a:buFontTx/>
              <a:buNone/>
              <a:defRPr/>
            </a:pPr>
            <a:r>
              <a:rPr lang="fr-FR" altLang="fr-FR" sz="2100" u="sng" dirty="0">
                <a:latin typeface="Calibri" panose="020F0502020204030204" pitchFamily="34" charset="0"/>
              </a:rPr>
              <a:t>Informations auprès de G. MONTEGRE</a:t>
            </a:r>
            <a:r>
              <a:rPr lang="fr-FR" altLang="fr-FR" sz="2100" dirty="0">
                <a:latin typeface="Calibri" panose="020F0502020204030204" pitchFamily="34" charset="0"/>
              </a:rPr>
              <a:t> : </a:t>
            </a:r>
          </a:p>
          <a:p>
            <a:pPr eaLnBrk="1" hangingPunct="1">
              <a:lnSpc>
                <a:spcPct val="90000"/>
              </a:lnSpc>
              <a:buFontTx/>
              <a:buNone/>
              <a:defRPr/>
            </a:pPr>
            <a:r>
              <a:rPr lang="fr-FR" altLang="fr-FR" sz="2100" b="1" dirty="0">
                <a:solidFill>
                  <a:srgbClr val="FF0000"/>
                </a:solidFill>
                <a:latin typeface="Calibri" panose="020F0502020204030204" pitchFamily="34" charset="0"/>
              </a:rPr>
              <a:t>gilles.montegre@univ-grenoble-alpes.fr</a:t>
            </a:r>
          </a:p>
        </p:txBody>
      </p:sp>
      <p:sp>
        <p:nvSpPr>
          <p:cNvPr id="21508" name="AutoShape 5" descr="2Q=="/>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fr-FR" altLang="fr-FR" sz="1800">
              <a:solidFill>
                <a:srgbClr val="FF0000"/>
              </a:solidFill>
            </a:endParaRPr>
          </a:p>
        </p:txBody>
      </p:sp>
      <p:pic>
        <p:nvPicPr>
          <p:cNvPr id="21510" name="Picture 9" descr="logo_sapienz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3133" y="1157089"/>
            <a:ext cx="3064051" cy="96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1" descr="logo-de-la-u-de-milan-source-universidad-d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3481" y="2568433"/>
            <a:ext cx="212335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3" descr="http://www.unisi.it/sites/default/files/allegatiparagrafo/LOGO_UNISI_VERTICALE_NERO_web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7894" y="4154545"/>
            <a:ext cx="1554525" cy="159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146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a:spLocks/>
          </p:cNvSpPr>
          <p:nvPr/>
        </p:nvSpPr>
        <p:spPr>
          <a:xfrm>
            <a:off x="579539" y="329537"/>
            <a:ext cx="8153400" cy="11398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fr-FR" b="1" u="sng" kern="0" dirty="0">
                <a:solidFill>
                  <a:srgbClr val="FF0000"/>
                </a:solidFill>
                <a:latin typeface="Arial"/>
              </a:rPr>
              <a:t>Comment postuler ?</a:t>
            </a:r>
          </a:p>
        </p:txBody>
      </p:sp>
      <p:sp>
        <p:nvSpPr>
          <p:cNvPr id="3" name="ZoneTexte 2"/>
          <p:cNvSpPr txBox="1"/>
          <p:nvPr/>
        </p:nvSpPr>
        <p:spPr>
          <a:xfrm>
            <a:off x="1218400" y="1388594"/>
            <a:ext cx="10491247" cy="4216539"/>
          </a:xfrm>
          <a:prstGeom prst="rect">
            <a:avLst/>
          </a:prstGeom>
          <a:noFill/>
        </p:spPr>
        <p:txBody>
          <a:bodyPr wrap="square">
            <a:spAutoFit/>
          </a:bodyPr>
          <a:lstStyle/>
          <a:p>
            <a:pPr marL="285750" indent="-285750" fontAlgn="base">
              <a:spcBef>
                <a:spcPct val="0"/>
              </a:spcBef>
              <a:spcAft>
                <a:spcPct val="0"/>
              </a:spcAft>
              <a:buFont typeface="Arial" panose="020B0604020202020204" pitchFamily="34" charset="0"/>
              <a:buChar char="•"/>
              <a:defRPr/>
            </a:pPr>
            <a:endParaRPr lang="fr-FR" sz="800" dirty="0">
              <a:solidFill>
                <a:srgbClr val="FF0000"/>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defRPr/>
            </a:pPr>
            <a:r>
              <a:rPr lang="fr-FR" sz="2000" dirty="0">
                <a:solidFill>
                  <a:srgbClr val="000000"/>
                </a:solidFill>
                <a:latin typeface="Arial" panose="020B0604020202020204" pitchFamily="34" charset="0"/>
                <a:cs typeface="Arial" panose="020B0604020202020204" pitchFamily="34" charset="0"/>
              </a:rPr>
              <a:t>La procédure de candidature se fera en ligne </a:t>
            </a:r>
            <a:r>
              <a:rPr lang="fr-FR" sz="2000" b="1" dirty="0">
                <a:solidFill>
                  <a:srgbClr val="000000"/>
                </a:solidFill>
                <a:latin typeface="Arial" panose="020B0604020202020204" pitchFamily="34" charset="0"/>
                <a:cs typeface="Arial" panose="020B0604020202020204" pitchFamily="34" charset="0"/>
              </a:rPr>
              <a:t>à partir du 15 octobre 2025</a:t>
            </a:r>
          </a:p>
          <a:p>
            <a:pPr marL="285750" indent="-285750" fontAlgn="base">
              <a:spcBef>
                <a:spcPct val="0"/>
              </a:spcBef>
              <a:spcAft>
                <a:spcPct val="0"/>
              </a:spcAft>
              <a:buFont typeface="Arial" panose="020B0604020202020204" pitchFamily="34" charset="0"/>
              <a:buChar char="•"/>
              <a:defRPr/>
            </a:pPr>
            <a:r>
              <a:rPr lang="fr-FR" sz="2000" dirty="0">
                <a:solidFill>
                  <a:srgbClr val="000000"/>
                </a:solidFill>
                <a:latin typeface="Arial" panose="020B0604020202020204" pitchFamily="34" charset="0"/>
                <a:cs typeface="Arial" panose="020B0604020202020204" pitchFamily="34" charset="0"/>
              </a:rPr>
              <a:t>Le lien de candidature sera mis en ligne sur le site internet de l’ARSH + LEO</a:t>
            </a:r>
          </a:p>
          <a:p>
            <a:pPr fontAlgn="base">
              <a:spcBef>
                <a:spcPct val="0"/>
              </a:spcBef>
              <a:spcAft>
                <a:spcPct val="0"/>
              </a:spcAft>
              <a:defRPr/>
            </a:pPr>
            <a:endParaRPr lang="fr-FR" sz="2000" dirty="0">
              <a:solidFill>
                <a:srgbClr val="000000"/>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defRPr/>
            </a:pPr>
            <a:r>
              <a:rPr lang="fr-FR" sz="2000" dirty="0">
                <a:solidFill>
                  <a:srgbClr val="000000"/>
                </a:solidFill>
                <a:latin typeface="Arial" panose="020B0604020202020204" pitchFamily="34" charset="0"/>
                <a:cs typeface="Arial" panose="020B0604020202020204" pitchFamily="34" charset="0"/>
              </a:rPr>
              <a:t>Pièces à joindre :</a:t>
            </a:r>
          </a:p>
          <a:p>
            <a:pPr marL="742950" lvl="1" indent="-285750" fontAlgn="base">
              <a:spcBef>
                <a:spcPct val="0"/>
              </a:spcBef>
              <a:spcAft>
                <a:spcPct val="0"/>
              </a:spcAft>
              <a:buSzPct val="120000"/>
              <a:buBlip>
                <a:blip r:embed="rId2"/>
              </a:buBlip>
              <a:defRPr/>
            </a:pPr>
            <a:r>
              <a:rPr lang="fr-FR" sz="2000" dirty="0">
                <a:solidFill>
                  <a:srgbClr val="000000"/>
                </a:solidFill>
                <a:latin typeface="Arial" panose="020B0604020202020204" pitchFamily="34" charset="0"/>
                <a:cs typeface="Arial" panose="020B0604020202020204" pitchFamily="34" charset="0"/>
              </a:rPr>
              <a:t>Tous vos relevés de notes depuis le bac (bac inclus)</a:t>
            </a:r>
          </a:p>
          <a:p>
            <a:pPr marL="742950" lvl="1" indent="-285750" fontAlgn="base">
              <a:spcBef>
                <a:spcPct val="0"/>
              </a:spcBef>
              <a:spcAft>
                <a:spcPct val="0"/>
              </a:spcAft>
              <a:buSzPct val="120000"/>
              <a:buBlip>
                <a:blip r:embed="rId2"/>
              </a:buBlip>
              <a:defRPr/>
            </a:pPr>
            <a:r>
              <a:rPr lang="fr-FR" sz="2000" dirty="0">
                <a:solidFill>
                  <a:srgbClr val="000000"/>
                </a:solidFill>
                <a:latin typeface="Arial" panose="020B0604020202020204" pitchFamily="34" charset="0"/>
                <a:cs typeface="Arial" panose="020B0604020202020204" pitchFamily="34" charset="0"/>
              </a:rPr>
              <a:t>CV</a:t>
            </a:r>
          </a:p>
          <a:p>
            <a:pPr marL="742950" lvl="1" indent="-285750" fontAlgn="base">
              <a:spcBef>
                <a:spcPct val="0"/>
              </a:spcBef>
              <a:spcAft>
                <a:spcPct val="0"/>
              </a:spcAft>
              <a:buSzPct val="120000"/>
              <a:buBlip>
                <a:blip r:embed="rId2"/>
              </a:buBlip>
              <a:defRPr/>
            </a:pPr>
            <a:r>
              <a:rPr lang="fr-FR" sz="2000" dirty="0">
                <a:solidFill>
                  <a:srgbClr val="000000"/>
                </a:solidFill>
                <a:latin typeface="Arial" panose="020B0604020202020204" pitchFamily="34" charset="0"/>
                <a:cs typeface="Arial" panose="020B0604020202020204" pitchFamily="34" charset="0"/>
              </a:rPr>
              <a:t>Lettre de motivation en français (1 seule lettre)</a:t>
            </a:r>
          </a:p>
          <a:p>
            <a:pPr marL="742950" lvl="1" indent="-285750" fontAlgn="base">
              <a:spcBef>
                <a:spcPct val="0"/>
              </a:spcBef>
              <a:spcAft>
                <a:spcPct val="0"/>
              </a:spcAft>
              <a:buSzPct val="120000"/>
              <a:buBlip>
                <a:blip r:embed="rId2"/>
              </a:buBlip>
              <a:defRPr/>
            </a:pPr>
            <a:r>
              <a:rPr lang="fr-FR" sz="2000" dirty="0">
                <a:solidFill>
                  <a:srgbClr val="000000"/>
                </a:solidFill>
                <a:latin typeface="Arial" panose="020B0604020202020204" pitchFamily="34" charset="0"/>
                <a:cs typeface="Arial" panose="020B0604020202020204" pitchFamily="34" charset="0"/>
              </a:rPr>
              <a:t>Programmes de cours provisoires pour tous les vœux (</a:t>
            </a:r>
            <a:r>
              <a:rPr lang="fr-FR" sz="2000" b="1" dirty="0">
                <a:solidFill>
                  <a:srgbClr val="000000"/>
                </a:solidFill>
                <a:latin typeface="Arial" panose="020B0604020202020204" pitchFamily="34" charset="0"/>
                <a:cs typeface="Arial" panose="020B0604020202020204" pitchFamily="34" charset="0"/>
              </a:rPr>
              <a:t>validation par le coordinateur pédagogique)</a:t>
            </a:r>
          </a:p>
          <a:p>
            <a:pPr marL="742950" lvl="1" indent="-285750" fontAlgn="base">
              <a:spcBef>
                <a:spcPct val="0"/>
              </a:spcBef>
              <a:spcAft>
                <a:spcPct val="0"/>
              </a:spcAft>
              <a:buSzPct val="120000"/>
              <a:buBlip>
                <a:blip r:embed="rId2"/>
              </a:buBlip>
              <a:defRPr/>
            </a:pPr>
            <a:r>
              <a:rPr lang="fr-FR" sz="2000" dirty="0">
                <a:solidFill>
                  <a:srgbClr val="000000"/>
                </a:solidFill>
                <a:latin typeface="Arial" panose="020B0604020202020204" pitchFamily="34" charset="0"/>
                <a:cs typeface="Arial" panose="020B0604020202020204" pitchFamily="34" charset="0"/>
              </a:rPr>
              <a:t>Une réflexion sur le coût de la vie/budget</a:t>
            </a:r>
          </a:p>
          <a:p>
            <a:pPr marL="742950" lvl="1" indent="-285750" fontAlgn="base">
              <a:spcBef>
                <a:spcPct val="0"/>
              </a:spcBef>
              <a:spcAft>
                <a:spcPct val="0"/>
              </a:spcAft>
              <a:buSzPct val="120000"/>
              <a:buBlip>
                <a:blip r:embed="rId2"/>
              </a:buBlip>
              <a:defRPr/>
            </a:pPr>
            <a:r>
              <a:rPr lang="fr-FR" sz="2000" dirty="0">
                <a:solidFill>
                  <a:srgbClr val="000000"/>
                </a:solidFill>
                <a:latin typeface="Arial" panose="020B0604020202020204" pitchFamily="34" charset="0"/>
                <a:cs typeface="Arial" panose="020B0604020202020204" pitchFamily="34" charset="0"/>
              </a:rPr>
              <a:t>Attestation du niveau de langue ou preuve d’inscription</a:t>
            </a:r>
          </a:p>
          <a:p>
            <a:pPr marL="742950" lvl="1" indent="-285750" fontAlgn="base">
              <a:spcBef>
                <a:spcPct val="0"/>
              </a:spcBef>
              <a:spcAft>
                <a:spcPct val="0"/>
              </a:spcAft>
              <a:buSzPct val="120000"/>
              <a:buBlip>
                <a:blip r:embed="rId2"/>
              </a:buBlip>
              <a:defRPr/>
            </a:pPr>
            <a:endParaRPr lang="fr-FR" sz="2000" dirty="0">
              <a:solidFill>
                <a:srgbClr val="000000"/>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defRPr/>
            </a:pPr>
            <a:r>
              <a:rPr lang="fr-FR" sz="2000" dirty="0">
                <a:solidFill>
                  <a:srgbClr val="000000"/>
                </a:solidFill>
                <a:latin typeface="Arial" panose="020B0604020202020204" pitchFamily="34" charset="0"/>
                <a:cs typeface="Arial" panose="020B0604020202020204" pitchFamily="34" charset="0"/>
              </a:rPr>
              <a:t>Date limite de saisie du formulaire en ligne + envoi du PDF complet : </a:t>
            </a:r>
            <a:r>
              <a:rPr lang="fr-FR" sz="2000" b="1" dirty="0">
                <a:solidFill>
                  <a:srgbClr val="000000"/>
                </a:solidFill>
                <a:latin typeface="Arial" panose="020B0604020202020204" pitchFamily="34" charset="0"/>
                <a:cs typeface="Arial" panose="020B0604020202020204" pitchFamily="34" charset="0"/>
              </a:rPr>
              <a:t>17 novembre 2025</a:t>
            </a:r>
          </a:p>
        </p:txBody>
      </p:sp>
      <p:sp>
        <p:nvSpPr>
          <p:cNvPr id="4" name="ZoneTexte 3">
            <a:extLst>
              <a:ext uri="{FF2B5EF4-FFF2-40B4-BE49-F238E27FC236}">
                <a16:creationId xmlns:a16="http://schemas.microsoft.com/office/drawing/2014/main" id="{D1B2E80E-C4C0-46E0-BCBA-B7A6FFCDB2B6}"/>
              </a:ext>
            </a:extLst>
          </p:cNvPr>
          <p:cNvSpPr txBox="1"/>
          <p:nvPr/>
        </p:nvSpPr>
        <p:spPr>
          <a:xfrm>
            <a:off x="730929" y="5832629"/>
            <a:ext cx="10730144" cy="646331"/>
          </a:xfrm>
          <a:prstGeom prst="rect">
            <a:avLst/>
          </a:prstGeom>
          <a:noFill/>
          <a:ln w="57150">
            <a:solidFill>
              <a:srgbClr val="F50B16"/>
            </a:solidFill>
          </a:ln>
        </p:spPr>
        <p:txBody>
          <a:bodyPr wrap="square" rtlCol="0">
            <a:spAutoFit/>
          </a:bodyPr>
          <a:lstStyle/>
          <a:p>
            <a:r>
              <a:rPr lang="fr-FR" dirty="0"/>
              <a:t>Nommez vos documents selon ce modèle : ARSH-NOM-Prénom-CV</a:t>
            </a:r>
          </a:p>
          <a:p>
            <a:r>
              <a:rPr lang="fr-FR" dirty="0"/>
              <a:t>                                                                      ARSH-NOM-Prénom-Lettre… </a:t>
            </a:r>
          </a:p>
        </p:txBody>
      </p:sp>
    </p:spTree>
    <p:extLst>
      <p:ext uri="{BB962C8B-B14F-4D97-AF65-F5344CB8AC3E}">
        <p14:creationId xmlns:p14="http://schemas.microsoft.com/office/powerpoint/2010/main" val="13312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a:spLocks/>
          </p:cNvSpPr>
          <p:nvPr/>
        </p:nvSpPr>
        <p:spPr>
          <a:xfrm>
            <a:off x="680229" y="353810"/>
            <a:ext cx="8153400" cy="6064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fr-FR" b="1" u="sng" kern="0" dirty="0">
                <a:solidFill>
                  <a:srgbClr val="FF0000"/>
                </a:solidFill>
                <a:latin typeface="Arial"/>
              </a:rPr>
              <a:t>Comment postuler ?</a:t>
            </a:r>
          </a:p>
        </p:txBody>
      </p:sp>
      <p:pic>
        <p:nvPicPr>
          <p:cNvPr id="15363" name="Image 2"/>
          <p:cNvPicPr>
            <a:picLocks noChangeAspect="1" noChangeArrowheads="1"/>
          </p:cNvPicPr>
          <p:nvPr/>
        </p:nvPicPr>
        <p:blipFill>
          <a:blip r:embed="rId2">
            <a:extLst>
              <a:ext uri="{28A0092B-C50C-407E-A947-70E740481C1C}">
                <a14:useLocalDpi xmlns:a14="http://schemas.microsoft.com/office/drawing/2010/main" val="0"/>
              </a:ext>
            </a:extLst>
          </a:blip>
          <a:srcRect l="19823" t="10916" r="51207" b="16432"/>
          <a:stretch>
            <a:fillRect/>
          </a:stretch>
        </p:blipFill>
        <p:spPr bwMode="auto">
          <a:xfrm>
            <a:off x="576349" y="1471065"/>
            <a:ext cx="3797925" cy="481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4756929" y="1117508"/>
            <a:ext cx="7013539" cy="5435334"/>
          </a:xfrm>
          <a:prstGeom prst="rect">
            <a:avLst/>
          </a:prstGeom>
          <a:noFill/>
        </p:spPr>
        <p:txBody>
          <a:bodyPr wrap="square">
            <a:spAutoFit/>
          </a:bodyPr>
          <a:lstStyle/>
          <a:p>
            <a:pPr fontAlgn="base">
              <a:spcBef>
                <a:spcPct val="0"/>
              </a:spcBef>
              <a:spcAft>
                <a:spcPct val="0"/>
              </a:spcAft>
              <a:defRPr/>
            </a:pPr>
            <a:endParaRPr lang="fr-FR" b="1" dirty="0">
              <a:solidFill>
                <a:srgbClr val="FF0000"/>
              </a:solidFill>
              <a:latin typeface="Arial" panose="020B0604020202020204" pitchFamily="34" charset="0"/>
              <a:cs typeface="Arial" panose="020B0604020202020204" pitchFamily="34" charset="0"/>
            </a:endParaRPr>
          </a:p>
          <a:p>
            <a:pPr marL="342900" indent="-342900" fontAlgn="base">
              <a:lnSpc>
                <a:spcPct val="90000"/>
              </a:lnSpc>
              <a:spcBef>
                <a:spcPct val="20000"/>
              </a:spcBef>
              <a:spcAft>
                <a:spcPct val="0"/>
              </a:spcAft>
              <a:buClr>
                <a:srgbClr val="000000">
                  <a:lumMod val="65000"/>
                  <a:lumOff val="35000"/>
                </a:srgbClr>
              </a:buClr>
              <a:buFont typeface="Wingdings" pitchFamily="2" charset="2"/>
              <a:buChar char="§"/>
              <a:defRPr/>
            </a:pPr>
            <a:r>
              <a:rPr lang="fr-FR" dirty="0">
                <a:solidFill>
                  <a:srgbClr val="000000"/>
                </a:solidFill>
                <a:latin typeface="Arial" panose="020B0604020202020204" pitchFamily="34" charset="0"/>
                <a:cs typeface="Arial" pitchFamily="34" charset="0"/>
              </a:rPr>
              <a:t>6 vœux maximum dont 3 vœux max sur les accords gérés par l’UGA.</a:t>
            </a:r>
          </a:p>
          <a:p>
            <a:pPr fontAlgn="base">
              <a:lnSpc>
                <a:spcPct val="90000"/>
              </a:lnSpc>
              <a:spcBef>
                <a:spcPct val="20000"/>
              </a:spcBef>
              <a:spcAft>
                <a:spcPct val="0"/>
              </a:spcAft>
              <a:buClr>
                <a:srgbClr val="000000">
                  <a:lumMod val="65000"/>
                  <a:lumOff val="35000"/>
                </a:srgbClr>
              </a:buClr>
              <a:defRPr/>
            </a:pPr>
            <a:endParaRPr lang="fr-FR" dirty="0">
              <a:solidFill>
                <a:srgbClr val="000000"/>
              </a:solidFill>
              <a:latin typeface="Arial" panose="020B0604020202020204" pitchFamily="34" charset="0"/>
              <a:cs typeface="Arial" pitchFamily="34" charset="0"/>
            </a:endParaRPr>
          </a:p>
          <a:p>
            <a:pPr marL="342900" indent="-342900" fontAlgn="base">
              <a:lnSpc>
                <a:spcPct val="90000"/>
              </a:lnSpc>
              <a:spcBef>
                <a:spcPct val="20000"/>
              </a:spcBef>
              <a:spcAft>
                <a:spcPct val="0"/>
              </a:spcAft>
              <a:buClr>
                <a:srgbClr val="000000">
                  <a:lumMod val="65000"/>
                  <a:lumOff val="35000"/>
                </a:srgbClr>
              </a:buClr>
              <a:buFont typeface="Wingdings" pitchFamily="2" charset="2"/>
              <a:buChar char="§"/>
              <a:defRPr/>
            </a:pPr>
            <a:r>
              <a:rPr lang="fr-FR" dirty="0">
                <a:solidFill>
                  <a:srgbClr val="000000"/>
                </a:solidFill>
                <a:latin typeface="Arial" panose="020B0604020202020204" pitchFamily="34" charset="0"/>
                <a:cs typeface="Arial" pitchFamily="34" charset="0"/>
              </a:rPr>
              <a:t>Les établissements et/ou programmes gérés par l’UGA doivent figurer impérativement parmi les premiers vœux si vous faites également des vœux sur des accords de la composante.</a:t>
            </a:r>
          </a:p>
          <a:p>
            <a:pPr marL="342900" indent="-342900" fontAlgn="base">
              <a:lnSpc>
                <a:spcPct val="90000"/>
              </a:lnSpc>
              <a:spcBef>
                <a:spcPct val="20000"/>
              </a:spcBef>
              <a:spcAft>
                <a:spcPct val="0"/>
              </a:spcAft>
              <a:buClr>
                <a:srgbClr val="000000">
                  <a:lumMod val="65000"/>
                  <a:lumOff val="35000"/>
                </a:srgbClr>
              </a:buClr>
              <a:buFont typeface="Wingdings" pitchFamily="2" charset="2"/>
              <a:buChar char="§"/>
              <a:defRPr/>
            </a:pPr>
            <a:endParaRPr lang="fr-FR" dirty="0">
              <a:solidFill>
                <a:srgbClr val="000000"/>
              </a:solidFill>
              <a:latin typeface="Arial" panose="020B0604020202020204" pitchFamily="34" charset="0"/>
              <a:cs typeface="Arial" pitchFamily="34" charset="0"/>
            </a:endParaRPr>
          </a:p>
          <a:p>
            <a:pPr marL="342900" indent="-342900" fontAlgn="base">
              <a:lnSpc>
                <a:spcPct val="90000"/>
              </a:lnSpc>
              <a:spcBef>
                <a:spcPct val="20000"/>
              </a:spcBef>
              <a:spcAft>
                <a:spcPct val="0"/>
              </a:spcAft>
              <a:buClr>
                <a:srgbClr val="000000">
                  <a:lumMod val="65000"/>
                  <a:lumOff val="35000"/>
                </a:srgbClr>
              </a:buClr>
              <a:buFont typeface="Wingdings" pitchFamily="2" charset="2"/>
              <a:buChar char="§"/>
              <a:defRPr/>
            </a:pPr>
            <a:endParaRPr lang="fr-FR" dirty="0">
              <a:solidFill>
                <a:srgbClr val="000000"/>
              </a:solidFill>
              <a:latin typeface="Arial" panose="020B0604020202020204" pitchFamily="34" charset="0"/>
              <a:cs typeface="Arial" pitchFamily="34" charset="0"/>
            </a:endParaRPr>
          </a:p>
          <a:p>
            <a:pPr marL="342900" indent="-342900" fontAlgn="base">
              <a:lnSpc>
                <a:spcPct val="90000"/>
              </a:lnSpc>
              <a:spcBef>
                <a:spcPct val="20000"/>
              </a:spcBef>
              <a:spcAft>
                <a:spcPct val="0"/>
              </a:spcAft>
              <a:buClr>
                <a:srgbClr val="000000">
                  <a:lumMod val="65000"/>
                  <a:lumOff val="35000"/>
                </a:srgbClr>
              </a:buClr>
              <a:buFont typeface="Wingdings" pitchFamily="2" charset="2"/>
              <a:buChar char="§"/>
              <a:defRPr/>
            </a:pPr>
            <a:r>
              <a:rPr lang="fr-FR" dirty="0">
                <a:solidFill>
                  <a:srgbClr val="000000"/>
                </a:solidFill>
                <a:latin typeface="Arial" panose="020B0604020202020204" pitchFamily="34" charset="0"/>
                <a:cs typeface="Arial" pitchFamily="34" charset="0"/>
              </a:rPr>
              <a:t>Chaque vœu devra être motivé pédagogiquement sur le formulaire (pas de copié/collé du même texte pour tous les vœux!)</a:t>
            </a:r>
          </a:p>
          <a:p>
            <a:pPr marL="342900" indent="-342900" fontAlgn="base">
              <a:lnSpc>
                <a:spcPct val="90000"/>
              </a:lnSpc>
              <a:spcBef>
                <a:spcPct val="20000"/>
              </a:spcBef>
              <a:spcAft>
                <a:spcPct val="0"/>
              </a:spcAft>
              <a:buClr>
                <a:srgbClr val="000000">
                  <a:lumMod val="65000"/>
                  <a:lumOff val="35000"/>
                </a:srgbClr>
              </a:buClr>
              <a:buFont typeface="Wingdings" pitchFamily="2" charset="2"/>
              <a:buChar char="§"/>
              <a:defRPr/>
            </a:pPr>
            <a:endParaRPr lang="fr-FR" dirty="0">
              <a:solidFill>
                <a:srgbClr val="000000"/>
              </a:solidFill>
              <a:latin typeface="Arial" panose="020B0604020202020204" pitchFamily="34" charset="0"/>
              <a:cs typeface="Arial" pitchFamily="34" charset="0"/>
            </a:endParaRPr>
          </a:p>
          <a:p>
            <a:pPr marL="342900" indent="-342900" fontAlgn="base">
              <a:lnSpc>
                <a:spcPct val="90000"/>
              </a:lnSpc>
              <a:spcBef>
                <a:spcPct val="20000"/>
              </a:spcBef>
              <a:spcAft>
                <a:spcPct val="0"/>
              </a:spcAft>
              <a:buClr>
                <a:srgbClr val="000000">
                  <a:lumMod val="65000"/>
                  <a:lumOff val="35000"/>
                </a:srgbClr>
              </a:buClr>
              <a:buFont typeface="Wingdings" pitchFamily="2" charset="2"/>
              <a:buChar char="§"/>
              <a:defRPr/>
            </a:pPr>
            <a:r>
              <a:rPr lang="fr-FR" dirty="0">
                <a:solidFill>
                  <a:srgbClr val="000000"/>
                </a:solidFill>
                <a:latin typeface="Arial" panose="020B0604020202020204" pitchFamily="34" charset="0"/>
                <a:cs typeface="Arial" pitchFamily="34" charset="0"/>
              </a:rPr>
              <a:t>N’oubliez pas de consulter le Guide de la candidature.</a:t>
            </a:r>
          </a:p>
          <a:p>
            <a:pPr marL="342900" indent="-342900" fontAlgn="base">
              <a:lnSpc>
                <a:spcPct val="90000"/>
              </a:lnSpc>
              <a:spcBef>
                <a:spcPct val="20000"/>
              </a:spcBef>
              <a:spcAft>
                <a:spcPct val="0"/>
              </a:spcAft>
              <a:buClr>
                <a:srgbClr val="000000">
                  <a:lumMod val="65000"/>
                  <a:lumOff val="35000"/>
                </a:srgbClr>
              </a:buClr>
              <a:buFont typeface="Wingdings" pitchFamily="2" charset="2"/>
              <a:buChar char="§"/>
              <a:defRPr/>
            </a:pPr>
            <a:endParaRPr lang="fr-FR" dirty="0">
              <a:solidFill>
                <a:srgbClr val="000000"/>
              </a:solidFill>
              <a:latin typeface="Arial" panose="020B0604020202020204" pitchFamily="34" charset="0"/>
              <a:cs typeface="Arial" pitchFamily="34" charset="0"/>
            </a:endParaRPr>
          </a:p>
          <a:p>
            <a:pPr lvl="1" algn="ctr" fontAlgn="base">
              <a:spcBef>
                <a:spcPct val="0"/>
              </a:spcBef>
              <a:spcAft>
                <a:spcPct val="0"/>
              </a:spcAft>
              <a:defRPr/>
            </a:pPr>
            <a:endParaRPr lang="fr-FR" dirty="0">
              <a:solidFill>
                <a:srgbClr val="FF0000"/>
              </a:solidFill>
              <a:latin typeface="Arial" panose="020B0604020202020204" pitchFamily="34" charset="0"/>
              <a:cs typeface="Arial" panose="020B0604020202020204" pitchFamily="34" charset="0"/>
            </a:endParaRPr>
          </a:p>
          <a:p>
            <a:pPr lvl="1" algn="ctr" fontAlgn="base">
              <a:spcBef>
                <a:spcPct val="0"/>
              </a:spcBef>
              <a:spcAft>
                <a:spcPct val="0"/>
              </a:spcAft>
              <a:defRPr/>
            </a:pPr>
            <a:endParaRPr lang="fr-FR" dirty="0">
              <a:solidFill>
                <a:srgbClr val="FF0000"/>
              </a:solidFill>
              <a:latin typeface="Arial" panose="020B0604020202020204" pitchFamily="34" charset="0"/>
              <a:cs typeface="Arial" panose="020B0604020202020204" pitchFamily="34" charset="0"/>
            </a:endParaRPr>
          </a:p>
          <a:p>
            <a:pPr lvl="1" fontAlgn="base">
              <a:spcBef>
                <a:spcPct val="0"/>
              </a:spcBef>
              <a:spcAft>
                <a:spcPct val="0"/>
              </a:spcAft>
              <a:defRPr/>
            </a:pPr>
            <a:endParaRPr lang="fr-FR" sz="1600" i="1" dirty="0">
              <a:latin typeface="Arial" panose="020B0604020202020204" pitchFamily="34" charset="0"/>
              <a:cs typeface="Arial" panose="020B0604020202020204" pitchFamily="34" charset="0"/>
            </a:endParaRPr>
          </a:p>
          <a:p>
            <a:pPr lvl="1" fontAlgn="base">
              <a:spcBef>
                <a:spcPct val="0"/>
              </a:spcBef>
              <a:spcAft>
                <a:spcPct val="0"/>
              </a:spcAft>
              <a:defRPr/>
            </a:pPr>
            <a:endParaRPr lang="fr-FR"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94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356" y="423460"/>
            <a:ext cx="1103168" cy="1018309"/>
          </a:xfrm>
          <a:prstGeom prst="rect">
            <a:avLst/>
          </a:prstGeom>
        </p:spPr>
      </p:pic>
      <p:sp>
        <p:nvSpPr>
          <p:cNvPr id="3" name="ZoneTexte 2"/>
          <p:cNvSpPr txBox="1"/>
          <p:nvPr/>
        </p:nvSpPr>
        <p:spPr>
          <a:xfrm>
            <a:off x="1626524" y="527379"/>
            <a:ext cx="7897091" cy="1107996"/>
          </a:xfrm>
          <a:prstGeom prst="rect">
            <a:avLst/>
          </a:prstGeom>
          <a:noFill/>
        </p:spPr>
        <p:txBody>
          <a:bodyPr wrap="square" rtlCol="0">
            <a:spAutoFit/>
          </a:bodyPr>
          <a:lstStyle/>
          <a:p>
            <a:r>
              <a:rPr lang="fr-FR" sz="6600" b="1" dirty="0">
                <a:solidFill>
                  <a:srgbClr val="FF0000"/>
                </a:solidFill>
              </a:rPr>
              <a:t>Un CV </a:t>
            </a:r>
            <a:r>
              <a:rPr lang="fr-FR" sz="6600" b="1" u="sng" dirty="0">
                <a:solidFill>
                  <a:srgbClr val="FF0000"/>
                </a:solidFill>
              </a:rPr>
              <a:t>spécifique</a:t>
            </a:r>
          </a:p>
        </p:txBody>
      </p:sp>
      <p:sp>
        <p:nvSpPr>
          <p:cNvPr id="5" name="ZoneTexte 4"/>
          <p:cNvSpPr txBox="1"/>
          <p:nvPr/>
        </p:nvSpPr>
        <p:spPr>
          <a:xfrm>
            <a:off x="827628" y="1979741"/>
            <a:ext cx="8570422" cy="4878259"/>
          </a:xfrm>
          <a:prstGeom prst="rect">
            <a:avLst/>
          </a:prstGeom>
          <a:noFill/>
        </p:spPr>
        <p:txBody>
          <a:bodyPr wrap="square" rtlCol="0">
            <a:spAutoFit/>
          </a:bodyPr>
          <a:lstStyle/>
          <a:p>
            <a:pPr lvl="2"/>
            <a:r>
              <a:rPr lang="fr-FR" sz="2500" dirty="0"/>
              <a:t>En français, 1 page</a:t>
            </a:r>
          </a:p>
          <a:p>
            <a:pPr marL="285750" indent="-285750">
              <a:buFontTx/>
              <a:buChar char="-"/>
            </a:pPr>
            <a:endParaRPr lang="fr-FR" sz="2500" dirty="0"/>
          </a:p>
          <a:p>
            <a:pPr lvl="2"/>
            <a:r>
              <a:rPr lang="fr-FR" sz="2500" dirty="0"/>
              <a:t>Mise en valeur des compétences liées à l’international (langue, autonomie, création de projets, expériences à l’étranger…)</a:t>
            </a:r>
          </a:p>
          <a:p>
            <a:pPr marL="285750" indent="-285750">
              <a:buFontTx/>
              <a:buChar char="-"/>
            </a:pPr>
            <a:endParaRPr lang="fr-FR" sz="2500" dirty="0"/>
          </a:p>
          <a:p>
            <a:pPr lvl="2"/>
            <a:r>
              <a:rPr lang="fr-FR" sz="2500" dirty="0"/>
              <a:t>Mise en valeur des compétences transversales (vie associative, double formation, classe prépa, SHN, travail en parallèle des études…)</a:t>
            </a:r>
          </a:p>
          <a:p>
            <a:pPr marL="285750" indent="-285750">
              <a:buFontTx/>
              <a:buChar char="-"/>
            </a:pPr>
            <a:endParaRPr lang="fr-FR" sz="2500" dirty="0"/>
          </a:p>
          <a:p>
            <a:pPr lvl="2"/>
            <a:r>
              <a:rPr lang="fr-FR" sz="2500" dirty="0"/>
              <a:t>Attention à la présentation (ex : Titre)!</a:t>
            </a:r>
          </a:p>
          <a:p>
            <a:pPr marL="285750" indent="-285750">
              <a:buFontTx/>
              <a:buChar char="-"/>
            </a:pPr>
            <a:endParaRPr lang="fr-FR" dirty="0"/>
          </a:p>
          <a:p>
            <a:pPr marL="285750" indent="-285750">
              <a:buFontTx/>
              <a:buChar char="-"/>
            </a:pPr>
            <a:endParaRPr lang="fr-FR" dirty="0"/>
          </a:p>
        </p:txBody>
      </p:sp>
      <p:sp>
        <p:nvSpPr>
          <p:cNvPr id="6" name="Flèche droite 5"/>
          <p:cNvSpPr/>
          <p:nvPr/>
        </p:nvSpPr>
        <p:spPr bwMode="auto">
          <a:xfrm>
            <a:off x="648116" y="1979514"/>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FF0000"/>
              </a:solidFill>
              <a:effectLst/>
              <a:latin typeface="Arial" charset="0"/>
            </a:endParaRPr>
          </a:p>
        </p:txBody>
      </p:sp>
      <p:sp>
        <p:nvSpPr>
          <p:cNvPr id="7" name="Flèche droite 6"/>
          <p:cNvSpPr/>
          <p:nvPr/>
        </p:nvSpPr>
        <p:spPr bwMode="auto">
          <a:xfrm>
            <a:off x="648116" y="2851357"/>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FF0000"/>
              </a:solidFill>
              <a:effectLst/>
              <a:latin typeface="Arial" charset="0"/>
            </a:endParaRPr>
          </a:p>
        </p:txBody>
      </p:sp>
      <p:pic>
        <p:nvPicPr>
          <p:cNvPr id="8" name="Image 7"/>
          <p:cNvPicPr>
            <a:picLocks noChangeAspect="1"/>
          </p:cNvPicPr>
          <p:nvPr/>
        </p:nvPicPr>
        <p:blipFill>
          <a:blip r:embed="rId3"/>
          <a:stretch>
            <a:fillRect/>
          </a:stretch>
        </p:blipFill>
        <p:spPr>
          <a:xfrm>
            <a:off x="648818" y="4369842"/>
            <a:ext cx="993734" cy="518205"/>
          </a:xfrm>
          <a:prstGeom prst="rect">
            <a:avLst/>
          </a:prstGeom>
        </p:spPr>
      </p:pic>
      <p:pic>
        <p:nvPicPr>
          <p:cNvPr id="9" name="Image 8"/>
          <p:cNvPicPr>
            <a:picLocks noChangeAspect="1"/>
          </p:cNvPicPr>
          <p:nvPr/>
        </p:nvPicPr>
        <p:blipFill>
          <a:blip r:embed="rId3"/>
          <a:stretch>
            <a:fillRect/>
          </a:stretch>
        </p:blipFill>
        <p:spPr>
          <a:xfrm>
            <a:off x="648818" y="5802050"/>
            <a:ext cx="993734" cy="518205"/>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4768" y="335740"/>
            <a:ext cx="3019846" cy="2943636"/>
          </a:xfrm>
          <a:prstGeom prst="rect">
            <a:avLst/>
          </a:prstGeom>
        </p:spPr>
      </p:pic>
    </p:spTree>
    <p:extLst>
      <p:ext uri="{BB962C8B-B14F-4D97-AF65-F5344CB8AC3E}">
        <p14:creationId xmlns:p14="http://schemas.microsoft.com/office/powerpoint/2010/main" val="4045656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96" y="404745"/>
            <a:ext cx="1103168" cy="1018309"/>
          </a:xfrm>
          <a:prstGeom prst="rect">
            <a:avLst/>
          </a:prstGeom>
        </p:spPr>
      </p:pic>
      <p:sp>
        <p:nvSpPr>
          <p:cNvPr id="3" name="ZoneTexte 2"/>
          <p:cNvSpPr txBox="1"/>
          <p:nvPr/>
        </p:nvSpPr>
        <p:spPr>
          <a:xfrm>
            <a:off x="1979875" y="572494"/>
            <a:ext cx="9080389" cy="938719"/>
          </a:xfrm>
          <a:prstGeom prst="rect">
            <a:avLst/>
          </a:prstGeom>
          <a:noFill/>
        </p:spPr>
        <p:txBody>
          <a:bodyPr wrap="square" rtlCol="0">
            <a:spAutoFit/>
          </a:bodyPr>
          <a:lstStyle/>
          <a:p>
            <a:r>
              <a:rPr lang="fr-FR" sz="5500" b="1" dirty="0">
                <a:solidFill>
                  <a:srgbClr val="FF0000"/>
                </a:solidFill>
              </a:rPr>
              <a:t>La lettre de motivation</a:t>
            </a:r>
          </a:p>
        </p:txBody>
      </p:sp>
      <p:sp>
        <p:nvSpPr>
          <p:cNvPr id="4" name="ZoneTexte 3"/>
          <p:cNvSpPr txBox="1"/>
          <p:nvPr/>
        </p:nvSpPr>
        <p:spPr>
          <a:xfrm>
            <a:off x="1506771" y="1792321"/>
            <a:ext cx="10026595" cy="4708981"/>
          </a:xfrm>
          <a:prstGeom prst="rect">
            <a:avLst/>
          </a:prstGeom>
          <a:noFill/>
        </p:spPr>
        <p:txBody>
          <a:bodyPr wrap="square" rtlCol="0">
            <a:spAutoFit/>
          </a:bodyPr>
          <a:lstStyle/>
          <a:p>
            <a:r>
              <a:rPr lang="fr-FR" sz="3000" dirty="0"/>
              <a:t>Une seule lettre pour tous les vœux</a:t>
            </a:r>
          </a:p>
          <a:p>
            <a:endParaRPr lang="fr-FR" sz="3000" dirty="0"/>
          </a:p>
          <a:p>
            <a:r>
              <a:rPr lang="fr-FR" sz="3000" dirty="0"/>
              <a:t>Doit permettre de déterminer : </a:t>
            </a:r>
          </a:p>
          <a:p>
            <a:pPr lvl="2"/>
            <a:r>
              <a:rPr lang="fr-FR" sz="3000" dirty="0"/>
              <a:t>►Pourquoi vous choisir vous?</a:t>
            </a:r>
          </a:p>
          <a:p>
            <a:pPr lvl="2"/>
            <a:r>
              <a:rPr lang="fr-FR" sz="3000" dirty="0"/>
              <a:t>► Pourquoi cette université / ces universités?</a:t>
            </a:r>
          </a:p>
          <a:p>
            <a:pPr lvl="2"/>
            <a:r>
              <a:rPr lang="fr-FR" sz="3000" dirty="0"/>
              <a:t>► Quel parcours  </a:t>
            </a:r>
            <a:r>
              <a:rPr lang="fr-FR" sz="2500" dirty="0"/>
              <a:t>professionnel/universitaire/personnel?</a:t>
            </a:r>
          </a:p>
          <a:p>
            <a:endParaRPr lang="fr-FR" sz="3000" dirty="0"/>
          </a:p>
          <a:p>
            <a:r>
              <a:rPr lang="fr-FR" sz="3000" dirty="0"/>
              <a:t>Entre 1 et 2 pages</a:t>
            </a:r>
          </a:p>
          <a:p>
            <a:endParaRPr lang="fr-FR" sz="3000" dirty="0"/>
          </a:p>
          <a:p>
            <a:r>
              <a:rPr lang="fr-FR" sz="3000" dirty="0"/>
              <a:t>Attention à la présentation ET à l’orthographe!</a:t>
            </a:r>
          </a:p>
        </p:txBody>
      </p:sp>
      <p:pic>
        <p:nvPicPr>
          <p:cNvPr id="5" name="Image 4"/>
          <p:cNvPicPr>
            <a:picLocks noChangeAspect="1"/>
          </p:cNvPicPr>
          <p:nvPr/>
        </p:nvPicPr>
        <p:blipFill>
          <a:blip r:embed="rId3"/>
          <a:stretch>
            <a:fillRect/>
          </a:stretch>
        </p:blipFill>
        <p:spPr>
          <a:xfrm>
            <a:off x="391151" y="1851176"/>
            <a:ext cx="951165" cy="492982"/>
          </a:xfrm>
          <a:prstGeom prst="rect">
            <a:avLst/>
          </a:prstGeom>
        </p:spPr>
      </p:pic>
      <p:pic>
        <p:nvPicPr>
          <p:cNvPr id="6" name="Image 5"/>
          <p:cNvPicPr>
            <a:picLocks noChangeAspect="1"/>
          </p:cNvPicPr>
          <p:nvPr/>
        </p:nvPicPr>
        <p:blipFill>
          <a:blip r:embed="rId3"/>
          <a:stretch>
            <a:fillRect/>
          </a:stretch>
        </p:blipFill>
        <p:spPr>
          <a:xfrm>
            <a:off x="390080" y="2791273"/>
            <a:ext cx="952236" cy="493537"/>
          </a:xfrm>
          <a:prstGeom prst="rect">
            <a:avLst/>
          </a:prstGeom>
        </p:spPr>
      </p:pic>
      <p:pic>
        <p:nvPicPr>
          <p:cNvPr id="7" name="Image 6"/>
          <p:cNvPicPr>
            <a:picLocks noChangeAspect="1"/>
          </p:cNvPicPr>
          <p:nvPr/>
        </p:nvPicPr>
        <p:blipFill>
          <a:blip r:embed="rId4"/>
          <a:stretch>
            <a:fillRect/>
          </a:stretch>
        </p:blipFill>
        <p:spPr>
          <a:xfrm>
            <a:off x="391258" y="5002939"/>
            <a:ext cx="951058" cy="493819"/>
          </a:xfrm>
          <a:prstGeom prst="rect">
            <a:avLst/>
          </a:prstGeom>
        </p:spPr>
      </p:pic>
      <p:pic>
        <p:nvPicPr>
          <p:cNvPr id="8" name="Image 7"/>
          <p:cNvPicPr>
            <a:picLocks noChangeAspect="1"/>
          </p:cNvPicPr>
          <p:nvPr/>
        </p:nvPicPr>
        <p:blipFill>
          <a:blip r:embed="rId4"/>
          <a:stretch>
            <a:fillRect/>
          </a:stretch>
        </p:blipFill>
        <p:spPr>
          <a:xfrm>
            <a:off x="391258" y="6007483"/>
            <a:ext cx="951058" cy="493819"/>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3839" y="1511213"/>
            <a:ext cx="3029527" cy="1913651"/>
          </a:xfrm>
          <a:prstGeom prst="rect">
            <a:avLst/>
          </a:prstGeom>
        </p:spPr>
      </p:pic>
      <p:sp>
        <p:nvSpPr>
          <p:cNvPr id="10" name="ZoneTexte 9">
            <a:extLst>
              <a:ext uri="{FF2B5EF4-FFF2-40B4-BE49-F238E27FC236}">
                <a16:creationId xmlns:a16="http://schemas.microsoft.com/office/drawing/2014/main" id="{F339B6D8-3733-4C4E-AC73-EDB9FC769E9A}"/>
              </a:ext>
            </a:extLst>
          </p:cNvPr>
          <p:cNvSpPr txBox="1"/>
          <p:nvPr/>
        </p:nvSpPr>
        <p:spPr>
          <a:xfrm>
            <a:off x="9028591" y="4926682"/>
            <a:ext cx="2948659" cy="923330"/>
          </a:xfrm>
          <a:prstGeom prst="rect">
            <a:avLst/>
          </a:prstGeom>
          <a:noFill/>
        </p:spPr>
        <p:txBody>
          <a:bodyPr wrap="square" rtlCol="0">
            <a:spAutoFit/>
          </a:bodyPr>
          <a:lstStyle/>
          <a:p>
            <a:r>
              <a:rPr lang="fr-FR" b="1" dirty="0">
                <a:solidFill>
                  <a:srgbClr val="FF0000"/>
                </a:solidFill>
              </a:rPr>
              <a:t>La lettre doit être </a:t>
            </a:r>
          </a:p>
          <a:p>
            <a:r>
              <a:rPr lang="fr-FR" b="1" dirty="0">
                <a:solidFill>
                  <a:srgbClr val="FF0000"/>
                </a:solidFill>
              </a:rPr>
              <a:t>adressée au comité de sélection de l’UGA!</a:t>
            </a:r>
          </a:p>
        </p:txBody>
      </p:sp>
    </p:spTree>
    <p:extLst>
      <p:ext uri="{BB962C8B-B14F-4D97-AF65-F5344CB8AC3E}">
        <p14:creationId xmlns:p14="http://schemas.microsoft.com/office/powerpoint/2010/main" val="3045975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041" y="310654"/>
            <a:ext cx="1103168" cy="1018309"/>
          </a:xfrm>
          <a:prstGeom prst="rect">
            <a:avLst/>
          </a:prstGeom>
        </p:spPr>
      </p:pic>
      <p:sp>
        <p:nvSpPr>
          <p:cNvPr id="3" name="ZoneTexte 2"/>
          <p:cNvSpPr txBox="1"/>
          <p:nvPr/>
        </p:nvSpPr>
        <p:spPr>
          <a:xfrm>
            <a:off x="2527069" y="265811"/>
            <a:ext cx="7897091"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600" b="1" i="0" u="none" strike="noStrike" kern="1200" cap="none" spc="0" normalizeH="0" baseline="0" noProof="0" dirty="0">
                <a:ln>
                  <a:noFill/>
                </a:ln>
                <a:solidFill>
                  <a:srgbClr val="FF0000"/>
                </a:solidFill>
                <a:effectLst/>
                <a:uLnTx/>
                <a:uFillTx/>
                <a:latin typeface="Arial"/>
                <a:ea typeface="+mn-ea"/>
                <a:cs typeface="+mn-cs"/>
              </a:rPr>
              <a:t>Budgétisation</a:t>
            </a:r>
          </a:p>
        </p:txBody>
      </p:sp>
      <p:sp>
        <p:nvSpPr>
          <p:cNvPr id="15" name="Bulle ronde 14"/>
          <p:cNvSpPr/>
          <p:nvPr/>
        </p:nvSpPr>
        <p:spPr bwMode="auto">
          <a:xfrm>
            <a:off x="8597039" y="2199038"/>
            <a:ext cx="3409103" cy="1229962"/>
          </a:xfrm>
          <a:prstGeom prst="wedgeEllipse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rgbClr val="FF0000"/>
                </a:solidFill>
                <a:effectLst/>
                <a:latin typeface="Arial" charset="0"/>
              </a:rPr>
              <a:t>Citez vos       sources!</a:t>
            </a:r>
          </a:p>
        </p:txBody>
      </p:sp>
      <p:sp>
        <p:nvSpPr>
          <p:cNvPr id="6" name="Rectangle 2">
            <a:extLst>
              <a:ext uri="{FF2B5EF4-FFF2-40B4-BE49-F238E27FC236}">
                <a16:creationId xmlns:a16="http://schemas.microsoft.com/office/drawing/2014/main" id="{232DD2FD-1C8F-4A04-8208-AC163890AF65}"/>
              </a:ext>
            </a:extLst>
          </p:cNvPr>
          <p:cNvSpPr>
            <a:spLocks noChangeArrowheads="1"/>
          </p:cNvSpPr>
          <p:nvPr/>
        </p:nvSpPr>
        <p:spPr bwMode="auto">
          <a:xfrm>
            <a:off x="468624" y="1328964"/>
            <a:ext cx="13082046" cy="52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5" name="ZoneTexte 4">
            <a:extLst>
              <a:ext uri="{FF2B5EF4-FFF2-40B4-BE49-F238E27FC236}">
                <a16:creationId xmlns:a16="http://schemas.microsoft.com/office/drawing/2014/main" id="{A55D4B74-2348-4AB2-B742-E2B2E0753110}"/>
              </a:ext>
            </a:extLst>
          </p:cNvPr>
          <p:cNvSpPr txBox="1"/>
          <p:nvPr/>
        </p:nvSpPr>
        <p:spPr>
          <a:xfrm>
            <a:off x="817123" y="1471762"/>
            <a:ext cx="9484468" cy="5078313"/>
          </a:xfrm>
          <a:prstGeom prst="rect">
            <a:avLst/>
          </a:prstGeom>
          <a:noFill/>
        </p:spPr>
        <p:txBody>
          <a:bodyPr wrap="square" rtlCol="0">
            <a:spAutoFit/>
          </a:bodyPr>
          <a:lstStyle/>
          <a:p>
            <a:r>
              <a:rPr lang="fr-FR" dirty="0"/>
              <a:t>Un budget pour chaque vœu</a:t>
            </a:r>
          </a:p>
          <a:p>
            <a:endParaRPr lang="fr-FR" dirty="0"/>
          </a:p>
          <a:p>
            <a:r>
              <a:rPr lang="fr-FR" dirty="0"/>
              <a:t>De préférence sous forme de tableau</a:t>
            </a:r>
          </a:p>
          <a:p>
            <a:endParaRPr lang="fr-FR" dirty="0"/>
          </a:p>
          <a:p>
            <a:r>
              <a:rPr lang="fr-FR" dirty="0"/>
              <a:t>Organisation – catégories de dépenses </a:t>
            </a:r>
            <a:r>
              <a:rPr lang="fr-FR" b="1" i="1" dirty="0"/>
              <a:t>LISTE NON EXHAUSTIVE</a:t>
            </a:r>
          </a:p>
          <a:p>
            <a:endParaRPr lang="fr-FR" dirty="0"/>
          </a:p>
          <a:p>
            <a:r>
              <a:rPr lang="fr-FR" dirty="0"/>
              <a:t>Transport (billets d’avion, transferts aéroport, transport en commun)</a:t>
            </a:r>
          </a:p>
          <a:p>
            <a:r>
              <a:rPr lang="fr-FR" dirty="0"/>
              <a:t>Logement</a:t>
            </a:r>
          </a:p>
          <a:p>
            <a:r>
              <a:rPr lang="fr-FR" dirty="0"/>
              <a:t>Alimentation</a:t>
            </a:r>
          </a:p>
          <a:p>
            <a:r>
              <a:rPr lang="fr-FR" dirty="0"/>
              <a:t>Impôts, taxes</a:t>
            </a:r>
          </a:p>
          <a:p>
            <a:r>
              <a:rPr lang="fr-FR" dirty="0"/>
              <a:t>Formalités administratives (passeport, visas, assurances, banques, vaccins….)</a:t>
            </a:r>
          </a:p>
          <a:p>
            <a:r>
              <a:rPr lang="fr-FR" dirty="0"/>
              <a:t>Loisirs (sorties, visites, excursions, sport…)</a:t>
            </a:r>
          </a:p>
          <a:p>
            <a:r>
              <a:rPr lang="fr-FR" dirty="0"/>
              <a:t>Matériel pédagogique</a:t>
            </a:r>
          </a:p>
          <a:p>
            <a:r>
              <a:rPr lang="fr-FR" dirty="0"/>
              <a:t>Cours de langue etc….</a:t>
            </a:r>
          </a:p>
          <a:p>
            <a:endParaRPr lang="fr-FR" dirty="0"/>
          </a:p>
          <a:p>
            <a:r>
              <a:rPr lang="fr-FR" dirty="0"/>
              <a:t>Prévoir une colonne avec vos apports financiers et/ou rentrées d’argent régulières.</a:t>
            </a:r>
          </a:p>
          <a:p>
            <a:endParaRPr lang="fr-FR" dirty="0"/>
          </a:p>
          <a:p>
            <a:r>
              <a:rPr lang="fr-FR" dirty="0"/>
              <a:t>Idéalement : prévoir une colonne comparant vos dépenses à l’étranger et à Grenoble.</a:t>
            </a:r>
          </a:p>
        </p:txBody>
      </p:sp>
      <p:sp>
        <p:nvSpPr>
          <p:cNvPr id="9" name="Bulle ronde 14">
            <a:extLst>
              <a:ext uri="{FF2B5EF4-FFF2-40B4-BE49-F238E27FC236}">
                <a16:creationId xmlns:a16="http://schemas.microsoft.com/office/drawing/2014/main" id="{913C91B2-9E32-45D9-9E87-1AF6FA609C16}"/>
              </a:ext>
            </a:extLst>
          </p:cNvPr>
          <p:cNvSpPr/>
          <p:nvPr/>
        </p:nvSpPr>
        <p:spPr bwMode="auto">
          <a:xfrm>
            <a:off x="8465127" y="715818"/>
            <a:ext cx="3409103" cy="942109"/>
          </a:xfrm>
          <a:prstGeom prst="wedgeEllipse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0000"/>
                </a:solidFill>
                <a:effectLst/>
                <a:latin typeface="Arial" charset="0"/>
              </a:rPr>
              <a:t>Ne pas tenir compte des bourses!</a:t>
            </a:r>
          </a:p>
        </p:txBody>
      </p:sp>
    </p:spTree>
    <p:extLst>
      <p:ext uri="{BB962C8B-B14F-4D97-AF65-F5344CB8AC3E}">
        <p14:creationId xmlns:p14="http://schemas.microsoft.com/office/powerpoint/2010/main" val="3901320598"/>
      </p:ext>
    </p:extLst>
  </p:cSld>
  <p:clrMapOvr>
    <a:masterClrMapping/>
  </p:clrMapOvr>
</p:sld>
</file>

<file path=ppt/theme/theme1.xml><?xml version="1.0" encoding="utf-8"?>
<a:theme xmlns:a="http://schemas.openxmlformats.org/drawingml/2006/main" name="Modèle par défaut">
  <a:themeElements>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rgbClr val="FF0000"/>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Personnalisé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odèle par défaut">
  <a:themeElements>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rgbClr val="FF0000"/>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1110</TotalTime>
  <Words>1746</Words>
  <Application>Microsoft Office PowerPoint</Application>
  <PresentationFormat>Grand écran</PresentationFormat>
  <Paragraphs>267</Paragraphs>
  <Slides>20</Slides>
  <Notes>0</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20</vt:i4>
      </vt:variant>
    </vt:vector>
  </HeadingPairs>
  <TitlesOfParts>
    <vt:vector size="29" baseType="lpstr">
      <vt:lpstr>Arial</vt:lpstr>
      <vt:lpstr>Calibri</vt:lpstr>
      <vt:lpstr>Calibri (MS)</vt:lpstr>
      <vt:lpstr>Calibri (MS) Bold</vt:lpstr>
      <vt:lpstr>Times New Roman</vt:lpstr>
      <vt:lpstr>Wingdings</vt:lpstr>
      <vt:lpstr>Modèle par défaut</vt:lpstr>
      <vt:lpstr>Thème Office</vt:lpstr>
      <vt:lpstr>1_Modèle par défaut</vt:lpstr>
      <vt:lpstr>MOBILITE INTERNATIONALE</vt:lpstr>
      <vt:lpstr>Présentation PowerPoint</vt:lpstr>
      <vt:lpstr>Présentation PowerPoint</vt:lpstr>
      <vt:lpstr>Double diplôme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Conditions de départ</vt:lpstr>
      <vt:lpstr>Présentation PowerPoint</vt:lpstr>
      <vt:lpstr>Présentation PowerPoint</vt:lpstr>
      <vt:lpstr>Présentation PowerPoint</vt:lpstr>
      <vt:lpstr>Présentation PowerPoint</vt:lpstr>
      <vt:lpstr>Présentation PowerPoint</vt:lpstr>
      <vt:lpstr>Merci !</vt:lpstr>
    </vt:vector>
  </TitlesOfParts>
  <Company>DSI UGA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MOBILITE INTERNATIONALE</dc:title>
  <dc:creator>CORALINE MORA</dc:creator>
  <cp:lastModifiedBy>CORALINE MORA</cp:lastModifiedBy>
  <cp:revision>90</cp:revision>
  <cp:lastPrinted>2024-09-23T13:40:10Z</cp:lastPrinted>
  <dcterms:created xsi:type="dcterms:W3CDTF">2019-09-30T12:01:21Z</dcterms:created>
  <dcterms:modified xsi:type="dcterms:W3CDTF">2025-09-22T07:51:21Z</dcterms:modified>
</cp:coreProperties>
</file>